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29"/>
  </p:notesMasterIdLst>
  <p:sldIdLst>
    <p:sldId id="261" r:id="rId3"/>
    <p:sldId id="257" r:id="rId4"/>
    <p:sldId id="262" r:id="rId5"/>
    <p:sldId id="265" r:id="rId6"/>
    <p:sldId id="274" r:id="rId7"/>
    <p:sldId id="275" r:id="rId8"/>
    <p:sldId id="259" r:id="rId9"/>
    <p:sldId id="258" r:id="rId10"/>
    <p:sldId id="263" r:id="rId11"/>
    <p:sldId id="264" r:id="rId12"/>
    <p:sldId id="266" r:id="rId13"/>
    <p:sldId id="268" r:id="rId14"/>
    <p:sldId id="267" r:id="rId15"/>
    <p:sldId id="269" r:id="rId16"/>
    <p:sldId id="270" r:id="rId17"/>
    <p:sldId id="276" r:id="rId18"/>
    <p:sldId id="277" r:id="rId19"/>
    <p:sldId id="278" r:id="rId20"/>
    <p:sldId id="279" r:id="rId21"/>
    <p:sldId id="280" r:id="rId22"/>
    <p:sldId id="281" r:id="rId23"/>
    <p:sldId id="282" r:id="rId24"/>
    <p:sldId id="283" r:id="rId25"/>
    <p:sldId id="284" r:id="rId26"/>
    <p:sldId id="285" r:id="rId27"/>
    <p:sldId id="260" r:id="rId2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zhu rongguang" initials="zr" lastIdx="1" clrIdx="0">
    <p:extLst>
      <p:ext uri="{19B8F6BF-5375-455C-9EA6-DF929625EA0E}">
        <p15:presenceInfo xmlns:p15="http://schemas.microsoft.com/office/powerpoint/2012/main" userId="1462a75ab9d3bb61"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FFFF8"/>
    <a:srgbClr val="E68A1A"/>
    <a:srgbClr val="0000FF"/>
    <a:srgbClr val="6E2F9D"/>
    <a:srgbClr val="E1C7AE"/>
    <a:srgbClr val="F2FAF1"/>
    <a:srgbClr val="D4E5F7"/>
    <a:srgbClr val="F6DDC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555" autoAdjust="0"/>
    <p:restoredTop sz="94660"/>
  </p:normalViewPr>
  <p:slideViewPr>
    <p:cSldViewPr snapToGrid="0">
      <p:cViewPr varScale="1">
        <p:scale>
          <a:sx n="86" d="100"/>
          <a:sy n="86" d="100"/>
        </p:scale>
        <p:origin x="442"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commentAuthors" Target="commentAuthors.xml"/><Relationship Id="rId8"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64DF5E3-FA51-4454-80F1-56FF345C8C1A}" type="datetimeFigureOut">
              <a:rPr lang="zh-CN" altLang="en-US" smtClean="0"/>
              <a:t>2020/4/27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2952A3-F9F8-4F12-85AD-19B01D029A66}" type="slidenum">
              <a:rPr lang="zh-CN" altLang="en-US" smtClean="0"/>
              <a:t>‹#›</a:t>
            </a:fld>
            <a:endParaRPr lang="zh-CN" altLang="en-US"/>
          </a:p>
        </p:txBody>
      </p:sp>
    </p:spTree>
    <p:extLst>
      <p:ext uri="{BB962C8B-B14F-4D97-AF65-F5344CB8AC3E}">
        <p14:creationId xmlns:p14="http://schemas.microsoft.com/office/powerpoint/2010/main" val="30846099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2952A3-F9F8-4F12-85AD-19B01D029A66}" type="slidenum">
              <a:rPr lang="zh-CN" altLang="en-US" smtClean="0"/>
              <a:t>10</a:t>
            </a:fld>
            <a:endParaRPr lang="zh-CN" altLang="en-US"/>
          </a:p>
        </p:txBody>
      </p:sp>
    </p:spTree>
    <p:extLst>
      <p:ext uri="{BB962C8B-B14F-4D97-AF65-F5344CB8AC3E}">
        <p14:creationId xmlns:p14="http://schemas.microsoft.com/office/powerpoint/2010/main" val="29665968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A4A98-4A9C-43B4-9C49-DEE0B225340E}"/>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A5D3706-2016-47DE-86D8-C4AAF9AB5FC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0E5A650-30C1-4F7E-AE7B-A96A12126101}"/>
              </a:ext>
            </a:extLst>
          </p:cNvPr>
          <p:cNvSpPr>
            <a:spLocks noGrp="1"/>
          </p:cNvSpPr>
          <p:nvPr>
            <p:ph type="dt" sz="half" idx="10"/>
          </p:nvPr>
        </p:nvSpPr>
        <p:spPr/>
        <p:txBody>
          <a:bodyPr/>
          <a:lstStyle/>
          <a:p>
            <a:fld id="{3C20289B-2374-488B-A980-73CD4695CF51}" type="datetimeFigureOut">
              <a:rPr lang="zh-CN" altLang="en-US" smtClean="0"/>
              <a:t>2020/4/27</a:t>
            </a:fld>
            <a:endParaRPr lang="zh-CN" altLang="en-US"/>
          </a:p>
        </p:txBody>
      </p:sp>
      <p:sp>
        <p:nvSpPr>
          <p:cNvPr id="5" name="页脚占位符 4">
            <a:extLst>
              <a:ext uri="{FF2B5EF4-FFF2-40B4-BE49-F238E27FC236}">
                <a16:creationId xmlns:a16="http://schemas.microsoft.com/office/drawing/2014/main" id="{E4C769E8-1538-4135-A090-0215BEFE9FA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F7FD394-E8F7-4CEF-AFA6-0D1B93229744}"/>
              </a:ext>
            </a:extLst>
          </p:cNvPr>
          <p:cNvSpPr>
            <a:spLocks noGrp="1"/>
          </p:cNvSpPr>
          <p:nvPr>
            <p:ph type="sldNum" sz="quarter" idx="12"/>
          </p:nvPr>
        </p:nvSpPr>
        <p:spPr/>
        <p:txBody>
          <a:bodyPr/>
          <a:lstStyle/>
          <a:p>
            <a:fld id="{76A5DE56-6280-4E38-AFA8-2FF90156319A}" type="slidenum">
              <a:rPr lang="zh-CN" altLang="en-US" smtClean="0"/>
              <a:t>‹#›</a:t>
            </a:fld>
            <a:endParaRPr lang="zh-CN" altLang="en-US"/>
          </a:p>
        </p:txBody>
      </p:sp>
    </p:spTree>
    <p:extLst>
      <p:ext uri="{BB962C8B-B14F-4D97-AF65-F5344CB8AC3E}">
        <p14:creationId xmlns:p14="http://schemas.microsoft.com/office/powerpoint/2010/main" val="40970451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6778CB-BD98-47FD-A88E-26D3E7B8E61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AC16D55-BC8F-47B6-9C9E-28B4C4E0818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935AFBF-6609-496B-98B4-A7FAB55D5FC0}"/>
              </a:ext>
            </a:extLst>
          </p:cNvPr>
          <p:cNvSpPr>
            <a:spLocks noGrp="1"/>
          </p:cNvSpPr>
          <p:nvPr>
            <p:ph type="dt" sz="half" idx="10"/>
          </p:nvPr>
        </p:nvSpPr>
        <p:spPr/>
        <p:txBody>
          <a:bodyPr/>
          <a:lstStyle/>
          <a:p>
            <a:fld id="{3C20289B-2374-488B-A980-73CD4695CF51}" type="datetimeFigureOut">
              <a:rPr lang="zh-CN" altLang="en-US" smtClean="0"/>
              <a:t>2020/4/27</a:t>
            </a:fld>
            <a:endParaRPr lang="zh-CN" altLang="en-US"/>
          </a:p>
        </p:txBody>
      </p:sp>
      <p:sp>
        <p:nvSpPr>
          <p:cNvPr id="5" name="页脚占位符 4">
            <a:extLst>
              <a:ext uri="{FF2B5EF4-FFF2-40B4-BE49-F238E27FC236}">
                <a16:creationId xmlns:a16="http://schemas.microsoft.com/office/drawing/2014/main" id="{3DD7C18A-9E21-4B7B-A9FE-49CFAC52FD0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58D1DF2-42BB-4C5F-9124-4A7D3F918DBC}"/>
              </a:ext>
            </a:extLst>
          </p:cNvPr>
          <p:cNvSpPr>
            <a:spLocks noGrp="1"/>
          </p:cNvSpPr>
          <p:nvPr>
            <p:ph type="sldNum" sz="quarter" idx="12"/>
          </p:nvPr>
        </p:nvSpPr>
        <p:spPr/>
        <p:txBody>
          <a:bodyPr/>
          <a:lstStyle/>
          <a:p>
            <a:fld id="{76A5DE56-6280-4E38-AFA8-2FF90156319A}" type="slidenum">
              <a:rPr lang="zh-CN" altLang="en-US" smtClean="0"/>
              <a:t>‹#›</a:t>
            </a:fld>
            <a:endParaRPr lang="zh-CN" altLang="en-US"/>
          </a:p>
        </p:txBody>
      </p:sp>
    </p:spTree>
    <p:extLst>
      <p:ext uri="{BB962C8B-B14F-4D97-AF65-F5344CB8AC3E}">
        <p14:creationId xmlns:p14="http://schemas.microsoft.com/office/powerpoint/2010/main" val="6711418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3EA4EE7-6D92-4733-9DF7-09F6BC2CADFE}"/>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AEF4847-F75E-4615-B4B7-FD2DE7F0D859}"/>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4284525-1185-4DFD-BECE-CE40CEA36135}"/>
              </a:ext>
            </a:extLst>
          </p:cNvPr>
          <p:cNvSpPr>
            <a:spLocks noGrp="1"/>
          </p:cNvSpPr>
          <p:nvPr>
            <p:ph type="dt" sz="half" idx="10"/>
          </p:nvPr>
        </p:nvSpPr>
        <p:spPr/>
        <p:txBody>
          <a:bodyPr/>
          <a:lstStyle/>
          <a:p>
            <a:fld id="{3C20289B-2374-488B-A980-73CD4695CF51}" type="datetimeFigureOut">
              <a:rPr lang="zh-CN" altLang="en-US" smtClean="0"/>
              <a:t>2020/4/27</a:t>
            </a:fld>
            <a:endParaRPr lang="zh-CN" altLang="en-US"/>
          </a:p>
        </p:txBody>
      </p:sp>
      <p:sp>
        <p:nvSpPr>
          <p:cNvPr id="5" name="页脚占位符 4">
            <a:extLst>
              <a:ext uri="{FF2B5EF4-FFF2-40B4-BE49-F238E27FC236}">
                <a16:creationId xmlns:a16="http://schemas.microsoft.com/office/drawing/2014/main" id="{DA3BA842-E978-40FC-A70F-F8DA6CF392E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1A97049-3FC6-4C88-BC9A-67031E99EF08}"/>
              </a:ext>
            </a:extLst>
          </p:cNvPr>
          <p:cNvSpPr>
            <a:spLocks noGrp="1"/>
          </p:cNvSpPr>
          <p:nvPr>
            <p:ph type="sldNum" sz="quarter" idx="12"/>
          </p:nvPr>
        </p:nvSpPr>
        <p:spPr/>
        <p:txBody>
          <a:bodyPr/>
          <a:lstStyle/>
          <a:p>
            <a:fld id="{76A5DE56-6280-4E38-AFA8-2FF90156319A}" type="slidenum">
              <a:rPr lang="zh-CN" altLang="en-US" smtClean="0"/>
              <a:t>‹#›</a:t>
            </a:fld>
            <a:endParaRPr lang="zh-CN" altLang="en-US"/>
          </a:p>
        </p:txBody>
      </p:sp>
    </p:spTree>
    <p:extLst>
      <p:ext uri="{BB962C8B-B14F-4D97-AF65-F5344CB8AC3E}">
        <p14:creationId xmlns:p14="http://schemas.microsoft.com/office/powerpoint/2010/main" val="296591112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D666BB71-F246-48FE-8120-52F9D03CA880}" type="datetimeFigureOut">
              <a:rPr lang="zh-CN" altLang="en-US" smtClean="0"/>
              <a:t>2020/4/27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DB12F21-99BD-4F85-A7AE-95BD87BF1130}" type="slidenum">
              <a:rPr lang="zh-CN" altLang="en-US" smtClean="0"/>
              <a:t>‹#›</a:t>
            </a:fld>
            <a:endParaRPr lang="zh-CN" altLang="en-US"/>
          </a:p>
        </p:txBody>
      </p:sp>
    </p:spTree>
    <p:extLst>
      <p:ext uri="{BB962C8B-B14F-4D97-AF65-F5344CB8AC3E}">
        <p14:creationId xmlns:p14="http://schemas.microsoft.com/office/powerpoint/2010/main" val="36556178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666BB71-F246-48FE-8120-52F9D03CA880}" type="datetimeFigureOut">
              <a:rPr lang="zh-CN" altLang="en-US" smtClean="0"/>
              <a:t>2020/4/27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DB12F21-99BD-4F85-A7AE-95BD87BF1130}" type="slidenum">
              <a:rPr lang="zh-CN" altLang="en-US" smtClean="0"/>
              <a:t>‹#›</a:t>
            </a:fld>
            <a:endParaRPr lang="zh-CN" altLang="en-US"/>
          </a:p>
        </p:txBody>
      </p:sp>
    </p:spTree>
    <p:extLst>
      <p:ext uri="{BB962C8B-B14F-4D97-AF65-F5344CB8AC3E}">
        <p14:creationId xmlns:p14="http://schemas.microsoft.com/office/powerpoint/2010/main" val="252227563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D666BB71-F246-48FE-8120-52F9D03CA880}" type="datetimeFigureOut">
              <a:rPr lang="zh-CN" altLang="en-US" smtClean="0"/>
              <a:t>2020/4/27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DB12F21-99BD-4F85-A7AE-95BD87BF1130}" type="slidenum">
              <a:rPr lang="zh-CN" altLang="en-US" smtClean="0"/>
              <a:t>‹#›</a:t>
            </a:fld>
            <a:endParaRPr lang="zh-CN" altLang="en-US"/>
          </a:p>
        </p:txBody>
      </p:sp>
    </p:spTree>
    <p:extLst>
      <p:ext uri="{BB962C8B-B14F-4D97-AF65-F5344CB8AC3E}">
        <p14:creationId xmlns:p14="http://schemas.microsoft.com/office/powerpoint/2010/main" val="109639025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D666BB71-F246-48FE-8120-52F9D03CA880}" type="datetimeFigureOut">
              <a:rPr lang="zh-CN" altLang="en-US" smtClean="0"/>
              <a:t>2020/4/27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DB12F21-99BD-4F85-A7AE-95BD87BF1130}" type="slidenum">
              <a:rPr lang="zh-CN" altLang="en-US" smtClean="0"/>
              <a:t>‹#›</a:t>
            </a:fld>
            <a:endParaRPr lang="zh-CN" altLang="en-US"/>
          </a:p>
        </p:txBody>
      </p:sp>
    </p:spTree>
    <p:extLst>
      <p:ext uri="{BB962C8B-B14F-4D97-AF65-F5344CB8AC3E}">
        <p14:creationId xmlns:p14="http://schemas.microsoft.com/office/powerpoint/2010/main" val="35530317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D666BB71-F246-48FE-8120-52F9D03CA880}" type="datetimeFigureOut">
              <a:rPr lang="zh-CN" altLang="en-US" smtClean="0"/>
              <a:t>2020/4/27</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DDB12F21-99BD-4F85-A7AE-95BD87BF1130}" type="slidenum">
              <a:rPr lang="zh-CN" altLang="en-US" smtClean="0"/>
              <a:t>‹#›</a:t>
            </a:fld>
            <a:endParaRPr lang="zh-CN" altLang="en-US"/>
          </a:p>
        </p:txBody>
      </p:sp>
    </p:spTree>
    <p:extLst>
      <p:ext uri="{BB962C8B-B14F-4D97-AF65-F5344CB8AC3E}">
        <p14:creationId xmlns:p14="http://schemas.microsoft.com/office/powerpoint/2010/main" val="297270717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666BB71-F246-48FE-8120-52F9D03CA880}" type="datetimeFigureOut">
              <a:rPr lang="zh-CN" altLang="en-US" smtClean="0"/>
              <a:t>2020/4/27</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DDB12F21-99BD-4F85-A7AE-95BD87BF1130}" type="slidenum">
              <a:rPr lang="zh-CN" altLang="en-US" smtClean="0"/>
              <a:t>‹#›</a:t>
            </a:fld>
            <a:endParaRPr lang="zh-CN" altLang="en-US"/>
          </a:p>
        </p:txBody>
      </p:sp>
    </p:spTree>
    <p:extLst>
      <p:ext uri="{BB962C8B-B14F-4D97-AF65-F5344CB8AC3E}">
        <p14:creationId xmlns:p14="http://schemas.microsoft.com/office/powerpoint/2010/main" val="341142952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666BB71-F246-48FE-8120-52F9D03CA880}" type="datetimeFigureOut">
              <a:rPr lang="zh-CN" altLang="en-US" smtClean="0"/>
              <a:t>2020/4/27</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DDB12F21-99BD-4F85-A7AE-95BD87BF1130}" type="slidenum">
              <a:rPr lang="zh-CN" altLang="en-US" smtClean="0"/>
              <a:t>‹#›</a:t>
            </a:fld>
            <a:endParaRPr lang="zh-CN" altLang="en-US"/>
          </a:p>
        </p:txBody>
      </p:sp>
    </p:spTree>
    <p:extLst>
      <p:ext uri="{BB962C8B-B14F-4D97-AF65-F5344CB8AC3E}">
        <p14:creationId xmlns:p14="http://schemas.microsoft.com/office/powerpoint/2010/main" val="368674531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666BB71-F246-48FE-8120-52F9D03CA880}" type="datetimeFigureOut">
              <a:rPr lang="zh-CN" altLang="en-US" smtClean="0"/>
              <a:t>2020/4/27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DB12F21-99BD-4F85-A7AE-95BD87BF1130}" type="slidenum">
              <a:rPr lang="zh-CN" altLang="en-US" smtClean="0"/>
              <a:t>‹#›</a:t>
            </a:fld>
            <a:endParaRPr lang="zh-CN" altLang="en-US"/>
          </a:p>
        </p:txBody>
      </p:sp>
    </p:spTree>
    <p:extLst>
      <p:ext uri="{BB962C8B-B14F-4D97-AF65-F5344CB8AC3E}">
        <p14:creationId xmlns:p14="http://schemas.microsoft.com/office/powerpoint/2010/main" val="35364639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9C4E919-ED26-4043-8F9D-C324E2FEFC8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EFB983C-04F7-4A18-807B-48404D79974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48AE5B5-8C38-44DE-8231-DAFD1DC1E632}"/>
              </a:ext>
            </a:extLst>
          </p:cNvPr>
          <p:cNvSpPr>
            <a:spLocks noGrp="1"/>
          </p:cNvSpPr>
          <p:nvPr>
            <p:ph type="dt" sz="half" idx="10"/>
          </p:nvPr>
        </p:nvSpPr>
        <p:spPr/>
        <p:txBody>
          <a:bodyPr/>
          <a:lstStyle/>
          <a:p>
            <a:fld id="{3C20289B-2374-488B-A980-73CD4695CF51}" type="datetimeFigureOut">
              <a:rPr lang="zh-CN" altLang="en-US" smtClean="0"/>
              <a:t>2020/4/27</a:t>
            </a:fld>
            <a:endParaRPr lang="zh-CN" altLang="en-US"/>
          </a:p>
        </p:txBody>
      </p:sp>
      <p:sp>
        <p:nvSpPr>
          <p:cNvPr id="5" name="页脚占位符 4">
            <a:extLst>
              <a:ext uri="{FF2B5EF4-FFF2-40B4-BE49-F238E27FC236}">
                <a16:creationId xmlns:a16="http://schemas.microsoft.com/office/drawing/2014/main" id="{8BB67A17-12BE-4FB4-BE01-0E8FEA7AE8B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20A4DFF-1E54-4C4A-81FE-D0426D282B7B}"/>
              </a:ext>
            </a:extLst>
          </p:cNvPr>
          <p:cNvSpPr>
            <a:spLocks noGrp="1"/>
          </p:cNvSpPr>
          <p:nvPr>
            <p:ph type="sldNum" sz="quarter" idx="12"/>
          </p:nvPr>
        </p:nvSpPr>
        <p:spPr/>
        <p:txBody>
          <a:bodyPr/>
          <a:lstStyle/>
          <a:p>
            <a:fld id="{76A5DE56-6280-4E38-AFA8-2FF90156319A}" type="slidenum">
              <a:rPr lang="zh-CN" altLang="en-US" smtClean="0"/>
              <a:t>‹#›</a:t>
            </a:fld>
            <a:endParaRPr lang="zh-CN" altLang="en-US"/>
          </a:p>
        </p:txBody>
      </p:sp>
    </p:spTree>
    <p:extLst>
      <p:ext uri="{BB962C8B-B14F-4D97-AF65-F5344CB8AC3E}">
        <p14:creationId xmlns:p14="http://schemas.microsoft.com/office/powerpoint/2010/main" val="373205060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666BB71-F246-48FE-8120-52F9D03CA880}" type="datetimeFigureOut">
              <a:rPr lang="zh-CN" altLang="en-US" smtClean="0"/>
              <a:t>2020/4/27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DB12F21-99BD-4F85-A7AE-95BD87BF1130}" type="slidenum">
              <a:rPr lang="zh-CN" altLang="en-US" smtClean="0"/>
              <a:t>‹#›</a:t>
            </a:fld>
            <a:endParaRPr lang="zh-CN" altLang="en-US"/>
          </a:p>
        </p:txBody>
      </p:sp>
    </p:spTree>
    <p:extLst>
      <p:ext uri="{BB962C8B-B14F-4D97-AF65-F5344CB8AC3E}">
        <p14:creationId xmlns:p14="http://schemas.microsoft.com/office/powerpoint/2010/main" val="375272515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666BB71-F246-48FE-8120-52F9D03CA880}" type="datetimeFigureOut">
              <a:rPr lang="zh-CN" altLang="en-US" smtClean="0"/>
              <a:t>2020/4/27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DB12F21-99BD-4F85-A7AE-95BD87BF1130}" type="slidenum">
              <a:rPr lang="zh-CN" altLang="en-US" smtClean="0"/>
              <a:t>‹#›</a:t>
            </a:fld>
            <a:endParaRPr lang="zh-CN" altLang="en-US"/>
          </a:p>
        </p:txBody>
      </p:sp>
    </p:spTree>
    <p:extLst>
      <p:ext uri="{BB962C8B-B14F-4D97-AF65-F5344CB8AC3E}">
        <p14:creationId xmlns:p14="http://schemas.microsoft.com/office/powerpoint/2010/main" val="420645512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666BB71-F246-48FE-8120-52F9D03CA880}" type="datetimeFigureOut">
              <a:rPr lang="zh-CN" altLang="en-US" smtClean="0"/>
              <a:t>2020/4/27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DB12F21-99BD-4F85-A7AE-95BD87BF1130}" type="slidenum">
              <a:rPr lang="zh-CN" altLang="en-US" smtClean="0"/>
              <a:t>‹#›</a:t>
            </a:fld>
            <a:endParaRPr lang="zh-CN" altLang="en-US"/>
          </a:p>
        </p:txBody>
      </p:sp>
    </p:spTree>
    <p:extLst>
      <p:ext uri="{BB962C8B-B14F-4D97-AF65-F5344CB8AC3E}">
        <p14:creationId xmlns:p14="http://schemas.microsoft.com/office/powerpoint/2010/main" val="17088416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1F2931-088D-401E-A341-554303DB21B7}"/>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A40DB48-99D9-4D55-A98C-6A41C765110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62BBDEB-6828-4150-8476-C08FC9CACF2D}"/>
              </a:ext>
            </a:extLst>
          </p:cNvPr>
          <p:cNvSpPr>
            <a:spLocks noGrp="1"/>
          </p:cNvSpPr>
          <p:nvPr>
            <p:ph type="dt" sz="half" idx="10"/>
          </p:nvPr>
        </p:nvSpPr>
        <p:spPr/>
        <p:txBody>
          <a:bodyPr/>
          <a:lstStyle/>
          <a:p>
            <a:fld id="{3C20289B-2374-488B-A980-73CD4695CF51}" type="datetimeFigureOut">
              <a:rPr lang="zh-CN" altLang="en-US" smtClean="0"/>
              <a:t>2020/4/27</a:t>
            </a:fld>
            <a:endParaRPr lang="zh-CN" altLang="en-US"/>
          </a:p>
        </p:txBody>
      </p:sp>
      <p:sp>
        <p:nvSpPr>
          <p:cNvPr id="5" name="页脚占位符 4">
            <a:extLst>
              <a:ext uri="{FF2B5EF4-FFF2-40B4-BE49-F238E27FC236}">
                <a16:creationId xmlns:a16="http://schemas.microsoft.com/office/drawing/2014/main" id="{B2500ADB-9F66-43B5-A92F-E92248B4767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9C26B93-E8EA-4477-9DC3-3A80085D3241}"/>
              </a:ext>
            </a:extLst>
          </p:cNvPr>
          <p:cNvSpPr>
            <a:spLocks noGrp="1"/>
          </p:cNvSpPr>
          <p:nvPr>
            <p:ph type="sldNum" sz="quarter" idx="12"/>
          </p:nvPr>
        </p:nvSpPr>
        <p:spPr/>
        <p:txBody>
          <a:bodyPr/>
          <a:lstStyle/>
          <a:p>
            <a:fld id="{76A5DE56-6280-4E38-AFA8-2FF90156319A}" type="slidenum">
              <a:rPr lang="zh-CN" altLang="en-US" smtClean="0"/>
              <a:t>‹#›</a:t>
            </a:fld>
            <a:endParaRPr lang="zh-CN" altLang="en-US"/>
          </a:p>
        </p:txBody>
      </p:sp>
    </p:spTree>
    <p:extLst>
      <p:ext uri="{BB962C8B-B14F-4D97-AF65-F5344CB8AC3E}">
        <p14:creationId xmlns:p14="http://schemas.microsoft.com/office/powerpoint/2010/main" val="39791186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718C5E-031E-40A3-89BF-D47BCD5ECB6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F8475D5-AFC3-47CA-9FD7-700D92C31C5E}"/>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0EA2CCB-0274-4673-B913-9842E9210E9E}"/>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E9245EB-930F-4DE8-8EC9-2A29A4256144}"/>
              </a:ext>
            </a:extLst>
          </p:cNvPr>
          <p:cNvSpPr>
            <a:spLocks noGrp="1"/>
          </p:cNvSpPr>
          <p:nvPr>
            <p:ph type="dt" sz="half" idx="10"/>
          </p:nvPr>
        </p:nvSpPr>
        <p:spPr/>
        <p:txBody>
          <a:bodyPr/>
          <a:lstStyle/>
          <a:p>
            <a:fld id="{3C20289B-2374-488B-A980-73CD4695CF51}" type="datetimeFigureOut">
              <a:rPr lang="zh-CN" altLang="en-US" smtClean="0"/>
              <a:t>2020/4/27</a:t>
            </a:fld>
            <a:endParaRPr lang="zh-CN" altLang="en-US"/>
          </a:p>
        </p:txBody>
      </p:sp>
      <p:sp>
        <p:nvSpPr>
          <p:cNvPr id="6" name="页脚占位符 5">
            <a:extLst>
              <a:ext uri="{FF2B5EF4-FFF2-40B4-BE49-F238E27FC236}">
                <a16:creationId xmlns:a16="http://schemas.microsoft.com/office/drawing/2014/main" id="{E1322E11-ADD3-4575-9B9C-64DB23EDCC11}"/>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8A6D8CC9-EBE4-40A4-9AD7-05F13DBA8BA2}"/>
              </a:ext>
            </a:extLst>
          </p:cNvPr>
          <p:cNvSpPr>
            <a:spLocks noGrp="1"/>
          </p:cNvSpPr>
          <p:nvPr>
            <p:ph type="sldNum" sz="quarter" idx="12"/>
          </p:nvPr>
        </p:nvSpPr>
        <p:spPr/>
        <p:txBody>
          <a:bodyPr/>
          <a:lstStyle/>
          <a:p>
            <a:fld id="{76A5DE56-6280-4E38-AFA8-2FF90156319A}" type="slidenum">
              <a:rPr lang="zh-CN" altLang="en-US" smtClean="0"/>
              <a:t>‹#›</a:t>
            </a:fld>
            <a:endParaRPr lang="zh-CN" altLang="en-US"/>
          </a:p>
        </p:txBody>
      </p:sp>
    </p:spTree>
    <p:extLst>
      <p:ext uri="{BB962C8B-B14F-4D97-AF65-F5344CB8AC3E}">
        <p14:creationId xmlns:p14="http://schemas.microsoft.com/office/powerpoint/2010/main" val="33968186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25FF9C-50AC-4EC0-BB4D-36898F8A834F}"/>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F26A35D-CC67-4910-B185-3CB9425D145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02857F7-AA02-4CDE-B550-9CD4AE7163D2}"/>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A4FD474-0804-4129-9454-FA0F3CC1EC0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F804F82-7449-4A95-B71E-ECA93F2369F4}"/>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CCF1279-F966-4F40-AA65-94CB9909CC3E}"/>
              </a:ext>
            </a:extLst>
          </p:cNvPr>
          <p:cNvSpPr>
            <a:spLocks noGrp="1"/>
          </p:cNvSpPr>
          <p:nvPr>
            <p:ph type="dt" sz="half" idx="10"/>
          </p:nvPr>
        </p:nvSpPr>
        <p:spPr/>
        <p:txBody>
          <a:bodyPr/>
          <a:lstStyle/>
          <a:p>
            <a:fld id="{3C20289B-2374-488B-A980-73CD4695CF51}" type="datetimeFigureOut">
              <a:rPr lang="zh-CN" altLang="en-US" smtClean="0"/>
              <a:t>2020/4/27</a:t>
            </a:fld>
            <a:endParaRPr lang="zh-CN" altLang="en-US"/>
          </a:p>
        </p:txBody>
      </p:sp>
      <p:sp>
        <p:nvSpPr>
          <p:cNvPr id="8" name="页脚占位符 7">
            <a:extLst>
              <a:ext uri="{FF2B5EF4-FFF2-40B4-BE49-F238E27FC236}">
                <a16:creationId xmlns:a16="http://schemas.microsoft.com/office/drawing/2014/main" id="{C8A0D7D1-5491-495D-B4FC-14A51969A7BD}"/>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BE7BB054-B0A0-4183-B91F-6B8567C72E8A}"/>
              </a:ext>
            </a:extLst>
          </p:cNvPr>
          <p:cNvSpPr>
            <a:spLocks noGrp="1"/>
          </p:cNvSpPr>
          <p:nvPr>
            <p:ph type="sldNum" sz="quarter" idx="12"/>
          </p:nvPr>
        </p:nvSpPr>
        <p:spPr/>
        <p:txBody>
          <a:bodyPr/>
          <a:lstStyle/>
          <a:p>
            <a:fld id="{76A5DE56-6280-4E38-AFA8-2FF90156319A}" type="slidenum">
              <a:rPr lang="zh-CN" altLang="en-US" smtClean="0"/>
              <a:t>‹#›</a:t>
            </a:fld>
            <a:endParaRPr lang="zh-CN" altLang="en-US"/>
          </a:p>
        </p:txBody>
      </p:sp>
    </p:spTree>
    <p:extLst>
      <p:ext uri="{BB962C8B-B14F-4D97-AF65-F5344CB8AC3E}">
        <p14:creationId xmlns:p14="http://schemas.microsoft.com/office/powerpoint/2010/main" val="24001400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CDC205-7081-4A57-AAD0-ECE3963B97F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BA5CB81-B929-4431-B14B-8B4BA34080D1}"/>
              </a:ext>
            </a:extLst>
          </p:cNvPr>
          <p:cNvSpPr>
            <a:spLocks noGrp="1"/>
          </p:cNvSpPr>
          <p:nvPr>
            <p:ph type="dt" sz="half" idx="10"/>
          </p:nvPr>
        </p:nvSpPr>
        <p:spPr/>
        <p:txBody>
          <a:bodyPr/>
          <a:lstStyle/>
          <a:p>
            <a:fld id="{3C20289B-2374-488B-A980-73CD4695CF51}" type="datetimeFigureOut">
              <a:rPr lang="zh-CN" altLang="en-US" smtClean="0"/>
              <a:t>2020/4/27</a:t>
            </a:fld>
            <a:endParaRPr lang="zh-CN" altLang="en-US"/>
          </a:p>
        </p:txBody>
      </p:sp>
      <p:sp>
        <p:nvSpPr>
          <p:cNvPr id="4" name="页脚占位符 3">
            <a:extLst>
              <a:ext uri="{FF2B5EF4-FFF2-40B4-BE49-F238E27FC236}">
                <a16:creationId xmlns:a16="http://schemas.microsoft.com/office/drawing/2014/main" id="{E556214C-AA7D-41F3-A7CD-219BB2869AD5}"/>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54B5E13E-6021-4A25-9CBE-41DAFA9F8ED6}"/>
              </a:ext>
            </a:extLst>
          </p:cNvPr>
          <p:cNvSpPr>
            <a:spLocks noGrp="1"/>
          </p:cNvSpPr>
          <p:nvPr>
            <p:ph type="sldNum" sz="quarter" idx="12"/>
          </p:nvPr>
        </p:nvSpPr>
        <p:spPr/>
        <p:txBody>
          <a:bodyPr/>
          <a:lstStyle/>
          <a:p>
            <a:fld id="{76A5DE56-6280-4E38-AFA8-2FF90156319A}" type="slidenum">
              <a:rPr lang="zh-CN" altLang="en-US" smtClean="0"/>
              <a:t>‹#›</a:t>
            </a:fld>
            <a:endParaRPr lang="zh-CN" altLang="en-US"/>
          </a:p>
        </p:txBody>
      </p:sp>
    </p:spTree>
    <p:extLst>
      <p:ext uri="{BB962C8B-B14F-4D97-AF65-F5344CB8AC3E}">
        <p14:creationId xmlns:p14="http://schemas.microsoft.com/office/powerpoint/2010/main" val="717250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72AC5BE-0894-4768-93E7-E5635AE38F30}"/>
              </a:ext>
            </a:extLst>
          </p:cNvPr>
          <p:cNvSpPr>
            <a:spLocks noGrp="1"/>
          </p:cNvSpPr>
          <p:nvPr>
            <p:ph type="dt" sz="half" idx="10"/>
          </p:nvPr>
        </p:nvSpPr>
        <p:spPr/>
        <p:txBody>
          <a:bodyPr/>
          <a:lstStyle/>
          <a:p>
            <a:fld id="{3C20289B-2374-488B-A980-73CD4695CF51}" type="datetimeFigureOut">
              <a:rPr lang="zh-CN" altLang="en-US" smtClean="0"/>
              <a:t>2020/4/27</a:t>
            </a:fld>
            <a:endParaRPr lang="zh-CN" altLang="en-US"/>
          </a:p>
        </p:txBody>
      </p:sp>
      <p:sp>
        <p:nvSpPr>
          <p:cNvPr id="3" name="页脚占位符 2">
            <a:extLst>
              <a:ext uri="{FF2B5EF4-FFF2-40B4-BE49-F238E27FC236}">
                <a16:creationId xmlns:a16="http://schemas.microsoft.com/office/drawing/2014/main" id="{3B38441C-91B1-40AF-9D93-BA1799A48055}"/>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88ECF91B-0DB2-4379-8114-F3E3EC5AE6D8}"/>
              </a:ext>
            </a:extLst>
          </p:cNvPr>
          <p:cNvSpPr>
            <a:spLocks noGrp="1"/>
          </p:cNvSpPr>
          <p:nvPr>
            <p:ph type="sldNum" sz="quarter" idx="12"/>
          </p:nvPr>
        </p:nvSpPr>
        <p:spPr/>
        <p:txBody>
          <a:bodyPr/>
          <a:lstStyle/>
          <a:p>
            <a:fld id="{76A5DE56-6280-4E38-AFA8-2FF90156319A}" type="slidenum">
              <a:rPr lang="zh-CN" altLang="en-US" smtClean="0"/>
              <a:t>‹#›</a:t>
            </a:fld>
            <a:endParaRPr lang="zh-CN" altLang="en-US"/>
          </a:p>
        </p:txBody>
      </p:sp>
    </p:spTree>
    <p:extLst>
      <p:ext uri="{BB962C8B-B14F-4D97-AF65-F5344CB8AC3E}">
        <p14:creationId xmlns:p14="http://schemas.microsoft.com/office/powerpoint/2010/main" val="1171894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DEECDB-6BDB-494E-A0EE-802375D7C2FB}"/>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77BA52B-7637-40D7-9FED-70575D26418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CAB4016-84BB-42EB-9FE9-0200861B948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4850D8A-2E87-41FC-8C04-3E08922A61AC}"/>
              </a:ext>
            </a:extLst>
          </p:cNvPr>
          <p:cNvSpPr>
            <a:spLocks noGrp="1"/>
          </p:cNvSpPr>
          <p:nvPr>
            <p:ph type="dt" sz="half" idx="10"/>
          </p:nvPr>
        </p:nvSpPr>
        <p:spPr/>
        <p:txBody>
          <a:bodyPr/>
          <a:lstStyle/>
          <a:p>
            <a:fld id="{3C20289B-2374-488B-A980-73CD4695CF51}" type="datetimeFigureOut">
              <a:rPr lang="zh-CN" altLang="en-US" smtClean="0"/>
              <a:t>2020/4/27</a:t>
            </a:fld>
            <a:endParaRPr lang="zh-CN" altLang="en-US"/>
          </a:p>
        </p:txBody>
      </p:sp>
      <p:sp>
        <p:nvSpPr>
          <p:cNvPr id="6" name="页脚占位符 5">
            <a:extLst>
              <a:ext uri="{FF2B5EF4-FFF2-40B4-BE49-F238E27FC236}">
                <a16:creationId xmlns:a16="http://schemas.microsoft.com/office/drawing/2014/main" id="{BB73B12C-9C6D-4D84-BB3B-1CCB1577E6B6}"/>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9A165B26-8F73-46B2-9596-7606B9C4F9E7}"/>
              </a:ext>
            </a:extLst>
          </p:cNvPr>
          <p:cNvSpPr>
            <a:spLocks noGrp="1"/>
          </p:cNvSpPr>
          <p:nvPr>
            <p:ph type="sldNum" sz="quarter" idx="12"/>
          </p:nvPr>
        </p:nvSpPr>
        <p:spPr/>
        <p:txBody>
          <a:bodyPr/>
          <a:lstStyle/>
          <a:p>
            <a:fld id="{76A5DE56-6280-4E38-AFA8-2FF90156319A}" type="slidenum">
              <a:rPr lang="zh-CN" altLang="en-US" smtClean="0"/>
              <a:t>‹#›</a:t>
            </a:fld>
            <a:endParaRPr lang="zh-CN" altLang="en-US"/>
          </a:p>
        </p:txBody>
      </p:sp>
    </p:spTree>
    <p:extLst>
      <p:ext uri="{BB962C8B-B14F-4D97-AF65-F5344CB8AC3E}">
        <p14:creationId xmlns:p14="http://schemas.microsoft.com/office/powerpoint/2010/main" val="1136661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F29AC6-615D-4965-BCD8-12C9575BA15D}"/>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295CABC-0FBC-4FAD-B2A2-64BE32D779C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95A11E8-FDD9-4E5F-BE8A-8732628AE91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41EE92C-2A11-4C5E-9CF6-7A9AB7BA47C5}"/>
              </a:ext>
            </a:extLst>
          </p:cNvPr>
          <p:cNvSpPr>
            <a:spLocks noGrp="1"/>
          </p:cNvSpPr>
          <p:nvPr>
            <p:ph type="dt" sz="half" idx="10"/>
          </p:nvPr>
        </p:nvSpPr>
        <p:spPr/>
        <p:txBody>
          <a:bodyPr/>
          <a:lstStyle/>
          <a:p>
            <a:fld id="{3C20289B-2374-488B-A980-73CD4695CF51}" type="datetimeFigureOut">
              <a:rPr lang="zh-CN" altLang="en-US" smtClean="0"/>
              <a:t>2020/4/27</a:t>
            </a:fld>
            <a:endParaRPr lang="zh-CN" altLang="en-US"/>
          </a:p>
        </p:txBody>
      </p:sp>
      <p:sp>
        <p:nvSpPr>
          <p:cNvPr id="6" name="页脚占位符 5">
            <a:extLst>
              <a:ext uri="{FF2B5EF4-FFF2-40B4-BE49-F238E27FC236}">
                <a16:creationId xmlns:a16="http://schemas.microsoft.com/office/drawing/2014/main" id="{F32C92BF-7BF2-4F65-953C-9D2116F8876F}"/>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928608D7-2D73-4483-9DF2-34DE2591F224}"/>
              </a:ext>
            </a:extLst>
          </p:cNvPr>
          <p:cNvSpPr>
            <a:spLocks noGrp="1"/>
          </p:cNvSpPr>
          <p:nvPr>
            <p:ph type="sldNum" sz="quarter" idx="12"/>
          </p:nvPr>
        </p:nvSpPr>
        <p:spPr/>
        <p:txBody>
          <a:bodyPr/>
          <a:lstStyle/>
          <a:p>
            <a:fld id="{76A5DE56-6280-4E38-AFA8-2FF90156319A}" type="slidenum">
              <a:rPr lang="zh-CN" altLang="en-US" smtClean="0"/>
              <a:t>‹#›</a:t>
            </a:fld>
            <a:endParaRPr lang="zh-CN" altLang="en-US"/>
          </a:p>
        </p:txBody>
      </p:sp>
    </p:spTree>
    <p:extLst>
      <p:ext uri="{BB962C8B-B14F-4D97-AF65-F5344CB8AC3E}">
        <p14:creationId xmlns:p14="http://schemas.microsoft.com/office/powerpoint/2010/main" val="21344252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A8772FF2-05DB-402C-B048-C9D42B63F88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A79C88C3-5C7C-4080-8F97-18641A66E41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E7A9739-D17D-4329-81F0-EB72D9D14C2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C20289B-2374-488B-A980-73CD4695CF51}" type="datetimeFigureOut">
              <a:rPr lang="zh-CN" altLang="en-US" smtClean="0"/>
              <a:t>2020/4/27</a:t>
            </a:fld>
            <a:endParaRPr lang="zh-CN" altLang="en-US"/>
          </a:p>
        </p:txBody>
      </p:sp>
      <p:sp>
        <p:nvSpPr>
          <p:cNvPr id="5" name="页脚占位符 4">
            <a:extLst>
              <a:ext uri="{FF2B5EF4-FFF2-40B4-BE49-F238E27FC236}">
                <a16:creationId xmlns:a16="http://schemas.microsoft.com/office/drawing/2014/main" id="{86FB46BB-64AF-459D-977E-D98AA75D027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477D0530-52A4-45CF-A776-537800173D6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6A5DE56-6280-4E38-AFA8-2FF90156319A}" type="slidenum">
              <a:rPr lang="zh-CN" altLang="en-US" smtClean="0"/>
              <a:t>‹#›</a:t>
            </a:fld>
            <a:endParaRPr lang="zh-CN" altLang="en-US"/>
          </a:p>
        </p:txBody>
      </p:sp>
    </p:spTree>
    <p:extLst>
      <p:ext uri="{BB962C8B-B14F-4D97-AF65-F5344CB8AC3E}">
        <p14:creationId xmlns:p14="http://schemas.microsoft.com/office/powerpoint/2010/main" val="14174901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ea typeface="方正兰亭细黑_GBK" panose="02000000000000000000" pitchFamily="2" charset="-122"/>
              </a:defRPr>
            </a:lvl1pPr>
          </a:lstStyle>
          <a:p>
            <a:fld id="{D666BB71-F246-48FE-8120-52F9D03CA880}" type="datetimeFigureOut">
              <a:rPr lang="zh-CN" altLang="en-US" smtClean="0"/>
              <a:pPr/>
              <a:t>2020/4/27</a:t>
            </a:fld>
            <a:endParaRPr lang="zh-CN" altLang="en-US" dirty="0"/>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ea typeface="方正兰亭细黑_GBK" panose="02000000000000000000" pitchFamily="2" charset="-122"/>
              </a:defRPr>
            </a:lvl1pPr>
          </a:lstStyle>
          <a:p>
            <a:endParaRPr lang="zh-CN" altLang="en-US" dirty="0"/>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ea typeface="方正兰亭细黑_GBK" panose="02000000000000000000" pitchFamily="2" charset="-122"/>
              </a:defRPr>
            </a:lvl1pPr>
          </a:lstStyle>
          <a:p>
            <a:fld id="{DDB12F21-99BD-4F85-A7AE-95BD87BF1130}" type="slidenum">
              <a:rPr lang="zh-CN" altLang="en-US" smtClean="0"/>
              <a:pPr/>
              <a:t>‹#›</a:t>
            </a:fld>
            <a:endParaRPr lang="zh-CN" altLang="en-US" dirty="0"/>
          </a:p>
        </p:txBody>
      </p:sp>
      <p:sp>
        <p:nvSpPr>
          <p:cNvPr id="7" name="矩形 6"/>
          <p:cNvSpPr/>
          <p:nvPr userDrawn="1"/>
        </p:nvSpPr>
        <p:spPr>
          <a:xfrm>
            <a:off x="0" y="0"/>
            <a:ext cx="121920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方正兰亭细黑_GBK" panose="02000000000000000000" pitchFamily="2" charset="-122"/>
            </a:endParaRPr>
          </a:p>
        </p:txBody>
      </p:sp>
    </p:spTree>
    <p:extLst>
      <p:ext uri="{BB962C8B-B14F-4D97-AF65-F5344CB8AC3E}">
        <p14:creationId xmlns:p14="http://schemas.microsoft.com/office/powerpoint/2010/main" val="177648309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方正兰亭细黑_GBK" panose="02000000000000000000" pitchFamily="2"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方正兰亭细黑_GBK" panose="02000000000000000000" pitchFamily="2"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方正兰亭细黑_GBK" panose="02000000000000000000" pitchFamily="2"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方正兰亭细黑_GBK" panose="02000000000000000000" pitchFamily="2"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方正兰亭细黑_GBK" panose="02000000000000000000" pitchFamily="2"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方正兰亭细黑_GBK" panose="02000000000000000000"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jpg"/><Relationship Id="rId1" Type="http://schemas.openxmlformats.org/officeDocument/2006/relationships/slideLayout" Target="../slideLayouts/slideLayout13.xml"/><Relationship Id="rId4" Type="http://schemas.openxmlformats.org/officeDocument/2006/relationships/slide" Target="slide17.xml"/></Relationships>
</file>

<file path=ppt/slides/_rels/slide10.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slide" Target="slide13.xml"/><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slide" Target="slide8.xml"/><Relationship Id="rId5" Type="http://schemas.openxmlformats.org/officeDocument/2006/relationships/slide" Target="slide11.xml"/><Relationship Id="rId4" Type="http://schemas.openxmlformats.org/officeDocument/2006/relationships/slide" Target="slide12.xml"/><Relationship Id="rId9" Type="http://schemas.openxmlformats.org/officeDocument/2006/relationships/image" Target="../media/image25.png"/></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 Target="slide10.xml"/><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7.svg"/></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 Target="slide10.xml"/><Relationship Id="rId1" Type="http://schemas.openxmlformats.org/officeDocument/2006/relationships/slideLayout" Target="../slideLayouts/slideLayout7.xml"/><Relationship Id="rId5" Type="http://schemas.openxmlformats.org/officeDocument/2006/relationships/image" Target="../media/image28.png"/><Relationship Id="rId4" Type="http://schemas.openxmlformats.org/officeDocument/2006/relationships/image" Target="../media/image7.svg"/></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 Target="slide10.xml"/><Relationship Id="rId1" Type="http://schemas.openxmlformats.org/officeDocument/2006/relationships/slideLayout" Target="../slideLayouts/slideLayout7.xml"/><Relationship Id="rId5" Type="http://schemas.openxmlformats.org/officeDocument/2006/relationships/image" Target="../media/image29.png"/><Relationship Id="rId4" Type="http://schemas.openxmlformats.org/officeDocument/2006/relationships/image" Target="../media/image7.svg"/></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 Target="slide8.xml"/><Relationship Id="rId1" Type="http://schemas.openxmlformats.org/officeDocument/2006/relationships/slideLayout" Target="../slideLayouts/slideLayout7.xml"/><Relationship Id="rId4" Type="http://schemas.openxmlformats.org/officeDocument/2006/relationships/image" Target="../media/image7.sv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slide" Target="slide7.xml"/><Relationship Id="rId7" Type="http://schemas.openxmlformats.org/officeDocument/2006/relationships/slide" Target="slide3.xml"/><Relationship Id="rId2" Type="http://schemas.openxmlformats.org/officeDocument/2006/relationships/image" Target="../media/image2.png"/><Relationship Id="rId1" Type="http://schemas.openxmlformats.org/officeDocument/2006/relationships/slideLayout" Target="../slideLayouts/slideLayout8.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7.sv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hyperlink" Target="https://leetcode-cn.com/explore/learn/card/hash-table/" TargetMode="External"/><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26.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 Target="slide2.xml"/><Relationship Id="rId1" Type="http://schemas.openxmlformats.org/officeDocument/2006/relationships/slideLayout" Target="../slideLayouts/slideLayout7.xml"/><Relationship Id="rId4" Type="http://schemas.openxmlformats.org/officeDocument/2006/relationships/image" Target="../media/image7.svg"/></Relationships>
</file>

<file path=ppt/slides/_rels/slide4.xml.rels><?xml version="1.0" encoding="UTF-8" standalone="yes"?>
<Relationships xmlns="http://schemas.openxmlformats.org/package/2006/relationships"><Relationship Id="rId8" Type="http://schemas.openxmlformats.org/officeDocument/2006/relationships/hyperlink" Target="https://www.bilibili.com/video/BV1Rt411d7cH?from=search&amp;seid=10906901854841656182" TargetMode="External"/><Relationship Id="rId3" Type="http://schemas.openxmlformats.org/officeDocument/2006/relationships/image" Target="../media/image8.png"/><Relationship Id="rId7" Type="http://schemas.openxmlformats.org/officeDocument/2006/relationships/slide" Target="slide7.xml"/><Relationship Id="rId2" Type="http://schemas.openxmlformats.org/officeDocument/2006/relationships/slide" Target="slide5.xml"/><Relationship Id="rId1" Type="http://schemas.openxmlformats.org/officeDocument/2006/relationships/slideLayout" Target="../slideLayouts/slideLayout7.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slide" Target="slide2.xml"/></Relationships>
</file>

<file path=ppt/slides/_rels/slide5.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9.png"/><Relationship Id="rId7" Type="http://schemas.openxmlformats.org/officeDocument/2006/relationships/image" Target="../media/image6.png"/><Relationship Id="rId2" Type="http://schemas.openxmlformats.org/officeDocument/2006/relationships/hyperlink" Target="https://docs.easyx.cn/zh-cn/intro" TargetMode="External"/><Relationship Id="rId1" Type="http://schemas.openxmlformats.org/officeDocument/2006/relationships/slideLayout" Target="../slideLayouts/slideLayout7.xml"/><Relationship Id="rId6" Type="http://schemas.openxmlformats.org/officeDocument/2006/relationships/slide" Target="slide4.xml"/><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13.png"/><Relationship Id="rId7" Type="http://schemas.openxmlformats.org/officeDocument/2006/relationships/image" Target="../media/image6.pn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slide" Target="slide4.xml"/><Relationship Id="rId5" Type="http://schemas.openxmlformats.org/officeDocument/2006/relationships/hyperlink" Target="https://docs.easyx.cn/zh-cn/intro" TargetMode="Externa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18.jpg"/><Relationship Id="rId5" Type="http://schemas.openxmlformats.org/officeDocument/2006/relationships/image" Target="../media/image17.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9.png"/><Relationship Id="rId7" Type="http://schemas.openxmlformats.org/officeDocument/2006/relationships/image" Target="../media/image21.png"/><Relationship Id="rId2" Type="http://schemas.openxmlformats.org/officeDocument/2006/relationships/slide" Target="slide9.xml"/><Relationship Id="rId1" Type="http://schemas.openxmlformats.org/officeDocument/2006/relationships/slideLayout" Target="../slideLayouts/slideLayout2.xml"/><Relationship Id="rId6" Type="http://schemas.openxmlformats.org/officeDocument/2006/relationships/slide" Target="slide15.xml"/><Relationship Id="rId5" Type="http://schemas.openxmlformats.org/officeDocument/2006/relationships/image" Target="../media/image20.png"/><Relationship Id="rId4" Type="http://schemas.openxmlformats.org/officeDocument/2006/relationships/slide" Target="slide14.xml"/><Relationship Id="rId9" Type="http://schemas.openxmlformats.org/officeDocument/2006/relationships/image" Target="../media/image23.svg"/></Relationships>
</file>

<file path=ppt/slides/_rels/slide9.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hyperlink" Target="https://blog.csdn.net/m0_37981105/article/details/72838215" TargetMode="External"/><Relationship Id="rId1" Type="http://schemas.openxmlformats.org/officeDocument/2006/relationships/slideLayout" Target="../slideLayouts/slideLayout7.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slide" Target="slide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F8"/>
        </a:solidFill>
        <a:effectLst/>
      </p:bgPr>
    </p:bg>
    <p:spTree>
      <p:nvGrpSpPr>
        <p:cNvPr id="1" name=""/>
        <p:cNvGrpSpPr/>
        <p:nvPr/>
      </p:nvGrpSpPr>
      <p:grpSpPr>
        <a:xfrm>
          <a:off x="0" y="0"/>
          <a:ext cx="0" cy="0"/>
          <a:chOff x="0" y="0"/>
          <a:chExt cx="0" cy="0"/>
        </a:xfrm>
      </p:grpSpPr>
      <p:grpSp>
        <p:nvGrpSpPr>
          <p:cNvPr id="13" name="组合 12"/>
          <p:cNvGrpSpPr/>
          <p:nvPr/>
        </p:nvGrpSpPr>
        <p:grpSpPr>
          <a:xfrm>
            <a:off x="0" y="0"/>
            <a:ext cx="7939314" cy="6858000"/>
            <a:chOff x="0" y="0"/>
            <a:chExt cx="7939314" cy="6858000"/>
          </a:xfrm>
        </p:grpSpPr>
        <p:pic>
          <p:nvPicPr>
            <p:cNvPr id="6" name="图片 5"/>
            <p:cNvPicPr>
              <a:picLocks noChangeAspect="1"/>
            </p:cNvPicPr>
            <p:nvPr/>
          </p:nvPicPr>
          <p:blipFill rotWithShape="1">
            <a:blip r:embed="rId2" cstate="print">
              <a:extLst>
                <a:ext uri="{28A0092B-C50C-407E-A947-70E740481C1C}">
                  <a14:useLocalDpi xmlns:a14="http://schemas.microsoft.com/office/drawing/2010/main" val="0"/>
                </a:ext>
              </a:extLst>
            </a:blip>
            <a:srcRect l="12131" r="10708"/>
            <a:stretch/>
          </p:blipFill>
          <p:spPr>
            <a:xfrm>
              <a:off x="0" y="0"/>
              <a:ext cx="7939314" cy="6858000"/>
            </a:xfrm>
            <a:prstGeom prst="rect">
              <a:avLst/>
            </a:prstGeom>
          </p:spPr>
        </p:pic>
        <p:sp>
          <p:nvSpPr>
            <p:cNvPr id="7" name="矩形 6"/>
            <p:cNvSpPr/>
            <p:nvPr/>
          </p:nvSpPr>
          <p:spPr>
            <a:xfrm>
              <a:off x="0" y="0"/>
              <a:ext cx="7939314" cy="68580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方正兰亭细黑_GBK" panose="02000000000000000000" pitchFamily="2" charset="-122"/>
                <a:cs typeface="+mn-cs"/>
              </a:endParaRPr>
            </a:p>
          </p:txBody>
        </p:sp>
      </p:grpSp>
      <p:sp>
        <p:nvSpPr>
          <p:cNvPr id="8" name="矩形 7"/>
          <p:cNvSpPr/>
          <p:nvPr/>
        </p:nvSpPr>
        <p:spPr>
          <a:xfrm>
            <a:off x="1277257" y="2166257"/>
            <a:ext cx="5384800" cy="2525486"/>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方正兰亭细黑_GBK" panose="02000000000000000000" pitchFamily="2" charset="-122"/>
              <a:cs typeface="+mn-cs"/>
            </a:endParaRPr>
          </a:p>
        </p:txBody>
      </p:sp>
      <p:sp>
        <p:nvSpPr>
          <p:cNvPr id="9" name="文本框 8"/>
          <p:cNvSpPr txBox="1"/>
          <p:nvPr/>
        </p:nvSpPr>
        <p:spPr>
          <a:xfrm>
            <a:off x="2085710" y="4188010"/>
            <a:ext cx="4502332" cy="458908"/>
          </a:xfrm>
          <a:prstGeom prst="rect">
            <a:avLst/>
          </a:prstGeom>
          <a:noFill/>
        </p:spPr>
        <p:txBody>
          <a:bodyPr wrap="square" rtlCol="0">
            <a:spAutoFit/>
          </a:bodyPr>
          <a:lstStyle/>
          <a:p>
            <a:pPr marL="0" marR="0" lvl="0" indent="0" algn="r" defTabSz="914400" rtl="0" eaLnBrk="1" fontAlgn="auto" latinLnBrk="0" hangingPunct="1">
              <a:lnSpc>
                <a:spcPct val="15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a:t>
            </a:r>
            <a:r>
              <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计</a:t>
            </a:r>
            <a:r>
              <a:rPr kumimoji="0" lang="en-US" altLang="zh-CN"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1904 </a:t>
            </a:r>
            <a:r>
              <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朱容光</a:t>
            </a:r>
            <a:endParaRPr kumimoji="0" lang="en-US" altLang="zh-CN"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0" name="文本框 9">
            <a:hlinkClick r:id="rId3" action="ppaction://hlinksldjump"/>
          </p:cNvPr>
          <p:cNvSpPr txBox="1"/>
          <p:nvPr/>
        </p:nvSpPr>
        <p:spPr>
          <a:xfrm>
            <a:off x="8456292" y="2648282"/>
            <a:ext cx="3062515" cy="400110"/>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zh-CN" altLang="en-US" sz="2000" dirty="0">
                <a:solidFill>
                  <a:prstClr val="black"/>
                </a:solidFill>
                <a:latin typeface="Calibri"/>
                <a:ea typeface="微软雅黑" panose="020B0503020204020204" pitchFamily="34" charset="-122"/>
              </a:rPr>
              <a:t>空战游戏设计思路</a:t>
            </a:r>
            <a:endParaRPr kumimoji="0" lang="zh-CN" altLang="en-US" sz="1200" b="0" i="0" u="none" strike="noStrike" kern="1200" cap="none" spc="0" normalizeH="0" baseline="0" noProof="0" dirty="0">
              <a:ln>
                <a:noFill/>
              </a:ln>
              <a:solidFill>
                <a:prstClr val="black"/>
              </a:solidFill>
              <a:effectLst/>
              <a:uLnTx/>
              <a:uFillTx/>
              <a:latin typeface="Calibri"/>
              <a:ea typeface="微软雅黑" panose="020B0503020204020204" pitchFamily="34" charset="-122"/>
              <a:cs typeface="+mn-cs"/>
            </a:endParaRPr>
          </a:p>
        </p:txBody>
      </p:sp>
      <p:sp>
        <p:nvSpPr>
          <p:cNvPr id="11" name="文本框 10">
            <a:hlinkClick r:id="rId4" action="ppaction://hlinksldjump"/>
          </p:cNvPr>
          <p:cNvSpPr txBox="1"/>
          <p:nvPr/>
        </p:nvSpPr>
        <p:spPr>
          <a:xfrm>
            <a:off x="8384811" y="3895621"/>
            <a:ext cx="3442957" cy="400110"/>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Calibri"/>
                <a:ea typeface="微软雅黑" panose="020B0503020204020204" pitchFamily="34" charset="-122"/>
                <a:cs typeface="+mn-cs"/>
              </a:rPr>
              <a:t>简单 的数据结构</a:t>
            </a:r>
            <a:r>
              <a:rPr kumimoji="0" lang="en-US" altLang="zh-CN" sz="2000" b="0" i="0" u="none" strike="noStrike" kern="1200" cap="none" spc="0" normalizeH="0" baseline="0" noProof="0" dirty="0">
                <a:ln>
                  <a:noFill/>
                </a:ln>
                <a:solidFill>
                  <a:prstClr val="black"/>
                </a:solidFill>
                <a:effectLst/>
                <a:uLnTx/>
                <a:uFillTx/>
                <a:latin typeface="Calibri"/>
                <a:ea typeface="微软雅黑" panose="020B0503020204020204" pitchFamily="34" charset="-122"/>
                <a:cs typeface="+mn-cs"/>
              </a:rPr>
              <a:t>——</a:t>
            </a:r>
            <a:r>
              <a:rPr kumimoji="0" lang="zh-CN" altLang="en-US" sz="2000" b="0" i="0" u="none" strike="noStrike" kern="1200" cap="none" spc="0" normalizeH="0" baseline="0" noProof="0" dirty="0">
                <a:ln>
                  <a:noFill/>
                </a:ln>
                <a:solidFill>
                  <a:prstClr val="black"/>
                </a:solidFill>
                <a:effectLst/>
                <a:uLnTx/>
                <a:uFillTx/>
                <a:latin typeface="Calibri"/>
                <a:ea typeface="微软雅黑" panose="020B0503020204020204" pitchFamily="34" charset="-122"/>
                <a:cs typeface="+mn-cs"/>
              </a:rPr>
              <a:t>散列</a:t>
            </a:r>
          </a:p>
        </p:txBody>
      </p:sp>
      <p:sp>
        <p:nvSpPr>
          <p:cNvPr id="14" name="文本框 13">
            <a:hlinkClick r:id="rId3" action="ppaction://hlinksldjump"/>
          </p:cNvPr>
          <p:cNvSpPr txBox="1"/>
          <p:nvPr/>
        </p:nvSpPr>
        <p:spPr>
          <a:xfrm>
            <a:off x="8145623" y="1806014"/>
            <a:ext cx="2867832" cy="906915"/>
          </a:xfrm>
          <a:prstGeom prst="rect">
            <a:avLst/>
          </a:prstGeom>
          <a:noFill/>
        </p:spPr>
        <p:txBody>
          <a:bodyPr wrap="square" rtlCol="0">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altLang="zh-CN" sz="4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PART 01</a:t>
            </a:r>
            <a:endParaRPr kumimoji="0" lang="en-US" altLang="zh-CN" sz="4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5" name="文本框 14">
            <a:hlinkClick r:id="rId4" action="ppaction://hlinksldjump"/>
          </p:cNvPr>
          <p:cNvSpPr txBox="1"/>
          <p:nvPr/>
        </p:nvSpPr>
        <p:spPr>
          <a:xfrm>
            <a:off x="7978891" y="3011267"/>
            <a:ext cx="3201297" cy="906915"/>
          </a:xfrm>
          <a:prstGeom prst="rect">
            <a:avLst/>
          </a:prstGeom>
          <a:noFill/>
        </p:spPr>
        <p:txBody>
          <a:bodyPr wrap="square" rtlCol="0">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altLang="zh-CN" sz="4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PART 02</a:t>
            </a:r>
            <a:endParaRPr kumimoji="0" lang="en-US" altLang="zh-CN" sz="4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7" name="文本框 16"/>
          <p:cNvSpPr txBox="1"/>
          <p:nvPr/>
        </p:nvSpPr>
        <p:spPr>
          <a:xfrm>
            <a:off x="1777768" y="2848337"/>
            <a:ext cx="4113117" cy="1069845"/>
          </a:xfrm>
          <a:prstGeom prst="rect">
            <a:avLst/>
          </a:prstGeom>
          <a:noFill/>
        </p:spPr>
        <p:txBody>
          <a:bodyPr wrap="square" rtlCol="0">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lang="zh-CN" altLang="en-US" sz="4800" b="1" noProof="0" dirty="0">
                <a:solidFill>
                  <a:prstClr val="white"/>
                </a:solidFill>
                <a:latin typeface="微软雅黑" panose="020B0503020204020204" pitchFamily="34" charset="-122"/>
                <a:ea typeface="微软雅黑" panose="020B0503020204020204" pitchFamily="34" charset="-122"/>
              </a:rPr>
              <a:t>分享</a:t>
            </a:r>
            <a:endParaRPr kumimoji="0" lang="en-US" altLang="zh-CN" sz="4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1785665371"/>
      </p:ext>
    </p:extLst>
  </p:cSld>
  <p:clrMapOvr>
    <a:masterClrMapping/>
  </p:clrMapOvr>
  <mc:AlternateContent xmlns:mc="http://schemas.openxmlformats.org/markup-compatibility/2006" xmlns:p14="http://schemas.microsoft.com/office/powerpoint/2010/main">
    <mc:Choice Requires="p14">
      <p:transition p14:dur="0" advClick="0" advTm="4000"/>
    </mc:Choice>
    <mc:Fallback xmlns="">
      <p:transition advClick="0" advTm="400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FF8"/>
        </a:solidFill>
        <a:effectLst/>
      </p:bgPr>
    </p:bg>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47FCB12-E83D-407C-8712-833A307F5E50}"/>
              </a:ext>
            </a:extLst>
          </p:cNvPr>
          <p:cNvSpPr txBox="1"/>
          <p:nvPr/>
        </p:nvSpPr>
        <p:spPr>
          <a:xfrm>
            <a:off x="238351" y="178094"/>
            <a:ext cx="2954655" cy="584775"/>
          </a:xfrm>
          <a:prstGeom prst="rect">
            <a:avLst/>
          </a:prstGeom>
          <a:noFill/>
        </p:spPr>
        <p:txBody>
          <a:bodyPr wrap="none" rtlCol="0">
            <a:spAutoFit/>
          </a:bodyPr>
          <a:lstStyle/>
          <a:p>
            <a:r>
              <a:rPr lang="zh-CN" altLang="en-US" sz="3200" b="1" dirty="0"/>
              <a:t>定义类</a:t>
            </a:r>
            <a:r>
              <a:rPr lang="zh-CN" altLang="en-US" sz="2000" dirty="0"/>
              <a:t>（打造零件）</a:t>
            </a:r>
          </a:p>
        </p:txBody>
      </p:sp>
      <p:sp>
        <p:nvSpPr>
          <p:cNvPr id="4" name="文本框 3">
            <a:extLst>
              <a:ext uri="{FF2B5EF4-FFF2-40B4-BE49-F238E27FC236}">
                <a16:creationId xmlns:a16="http://schemas.microsoft.com/office/drawing/2014/main" id="{4F6AB42E-6AD4-49F6-85C2-C09E5A7CC9F7}"/>
              </a:ext>
            </a:extLst>
          </p:cNvPr>
          <p:cNvSpPr txBox="1"/>
          <p:nvPr/>
        </p:nvSpPr>
        <p:spPr>
          <a:xfrm>
            <a:off x="10957088" y="1263234"/>
            <a:ext cx="1234912" cy="400110"/>
          </a:xfrm>
          <a:prstGeom prst="rect">
            <a:avLst/>
          </a:prstGeom>
          <a:noFill/>
        </p:spPr>
        <p:txBody>
          <a:bodyPr wrap="square" rtlCol="0">
            <a:spAutoFit/>
          </a:bodyPr>
          <a:lstStyle/>
          <a:p>
            <a:r>
              <a:rPr lang="zh-CN" altLang="en-US" sz="2000" dirty="0"/>
              <a:t>举一反三 </a:t>
            </a:r>
          </a:p>
        </p:txBody>
      </p:sp>
      <p:sp>
        <p:nvSpPr>
          <p:cNvPr id="7" name="矩形: 圆角 6">
            <a:extLst>
              <a:ext uri="{FF2B5EF4-FFF2-40B4-BE49-F238E27FC236}">
                <a16:creationId xmlns:a16="http://schemas.microsoft.com/office/drawing/2014/main" id="{0CA9661A-0D7C-49E3-9E1C-794230BCE039}"/>
              </a:ext>
            </a:extLst>
          </p:cNvPr>
          <p:cNvSpPr/>
          <p:nvPr/>
        </p:nvSpPr>
        <p:spPr>
          <a:xfrm>
            <a:off x="6185751" y="1149635"/>
            <a:ext cx="1234911" cy="5847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飞行物类</a:t>
            </a:r>
          </a:p>
        </p:txBody>
      </p:sp>
      <p:sp>
        <p:nvSpPr>
          <p:cNvPr id="8" name="矩形: 圆角 7">
            <a:hlinkClick r:id="rId3" action="ppaction://hlinksldjump"/>
            <a:extLst>
              <a:ext uri="{FF2B5EF4-FFF2-40B4-BE49-F238E27FC236}">
                <a16:creationId xmlns:a16="http://schemas.microsoft.com/office/drawing/2014/main" id="{2F0BF681-BC31-4D15-B418-29329426E59A}"/>
              </a:ext>
            </a:extLst>
          </p:cNvPr>
          <p:cNvSpPr/>
          <p:nvPr/>
        </p:nvSpPr>
        <p:spPr>
          <a:xfrm>
            <a:off x="4946232" y="2234901"/>
            <a:ext cx="1234910" cy="5847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战机类</a:t>
            </a:r>
          </a:p>
        </p:txBody>
      </p:sp>
      <p:sp>
        <p:nvSpPr>
          <p:cNvPr id="9" name="矩形: 圆角 8">
            <a:hlinkClick r:id="rId4" action="ppaction://hlinksldjump"/>
            <a:extLst>
              <a:ext uri="{FF2B5EF4-FFF2-40B4-BE49-F238E27FC236}">
                <a16:creationId xmlns:a16="http://schemas.microsoft.com/office/drawing/2014/main" id="{A317673F-1745-4B58-8184-E07F86BC59F2}"/>
              </a:ext>
            </a:extLst>
          </p:cNvPr>
          <p:cNvSpPr/>
          <p:nvPr/>
        </p:nvSpPr>
        <p:spPr>
          <a:xfrm>
            <a:off x="1183366" y="2234901"/>
            <a:ext cx="1138611" cy="5847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敌机类</a:t>
            </a:r>
          </a:p>
        </p:txBody>
      </p:sp>
      <p:sp>
        <p:nvSpPr>
          <p:cNvPr id="10" name="矩形: 圆角 9">
            <a:hlinkClick r:id="rId5" action="ppaction://hlinksldjump"/>
            <a:extLst>
              <a:ext uri="{FF2B5EF4-FFF2-40B4-BE49-F238E27FC236}">
                <a16:creationId xmlns:a16="http://schemas.microsoft.com/office/drawing/2014/main" id="{5961847B-FB1B-479A-B8F6-C2B4C5B28810}"/>
              </a:ext>
            </a:extLst>
          </p:cNvPr>
          <p:cNvSpPr/>
          <p:nvPr/>
        </p:nvSpPr>
        <p:spPr>
          <a:xfrm>
            <a:off x="9010271" y="2218297"/>
            <a:ext cx="1016063" cy="58477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子弹类</a:t>
            </a:r>
          </a:p>
        </p:txBody>
      </p:sp>
      <p:sp>
        <p:nvSpPr>
          <p:cNvPr id="12" name="矩形: 圆角 11">
            <a:extLst>
              <a:ext uri="{FF2B5EF4-FFF2-40B4-BE49-F238E27FC236}">
                <a16:creationId xmlns:a16="http://schemas.microsoft.com/office/drawing/2014/main" id="{E86C9485-BC1D-4052-BB1C-362E1F94BAC0}"/>
              </a:ext>
            </a:extLst>
          </p:cNvPr>
          <p:cNvSpPr/>
          <p:nvPr/>
        </p:nvSpPr>
        <p:spPr>
          <a:xfrm>
            <a:off x="128036" y="3260029"/>
            <a:ext cx="1338606" cy="5847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敌机小怪类</a:t>
            </a:r>
          </a:p>
        </p:txBody>
      </p:sp>
      <p:sp>
        <p:nvSpPr>
          <p:cNvPr id="14" name="矩形: 圆角 13">
            <a:extLst>
              <a:ext uri="{FF2B5EF4-FFF2-40B4-BE49-F238E27FC236}">
                <a16:creationId xmlns:a16="http://schemas.microsoft.com/office/drawing/2014/main" id="{39541CB2-4DEB-48D2-9481-1B79CE727E82}"/>
              </a:ext>
            </a:extLst>
          </p:cNvPr>
          <p:cNvSpPr/>
          <p:nvPr/>
        </p:nvSpPr>
        <p:spPr>
          <a:xfrm>
            <a:off x="2044583" y="3275657"/>
            <a:ext cx="1338606" cy="5847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敌机</a:t>
            </a:r>
            <a:r>
              <a:rPr lang="en-US" altLang="zh-CN" dirty="0"/>
              <a:t>Boss</a:t>
            </a:r>
            <a:r>
              <a:rPr lang="zh-CN" altLang="en-US" dirty="0"/>
              <a:t>类</a:t>
            </a:r>
          </a:p>
        </p:txBody>
      </p:sp>
      <p:sp>
        <p:nvSpPr>
          <p:cNvPr id="15" name="矩形: 圆角 14">
            <a:extLst>
              <a:ext uri="{FF2B5EF4-FFF2-40B4-BE49-F238E27FC236}">
                <a16:creationId xmlns:a16="http://schemas.microsoft.com/office/drawing/2014/main" id="{A101EB8E-6CEB-460A-9BF2-1825D1EB434B}"/>
              </a:ext>
            </a:extLst>
          </p:cNvPr>
          <p:cNvSpPr/>
          <p:nvPr/>
        </p:nvSpPr>
        <p:spPr>
          <a:xfrm>
            <a:off x="3984697" y="3321828"/>
            <a:ext cx="1234910" cy="5847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初级战机类</a:t>
            </a:r>
          </a:p>
        </p:txBody>
      </p:sp>
      <p:sp>
        <p:nvSpPr>
          <p:cNvPr id="18" name="矩形: 圆角 17">
            <a:extLst>
              <a:ext uri="{FF2B5EF4-FFF2-40B4-BE49-F238E27FC236}">
                <a16:creationId xmlns:a16="http://schemas.microsoft.com/office/drawing/2014/main" id="{D997C659-F12B-4FA3-8503-9532EBB55D9B}"/>
              </a:ext>
            </a:extLst>
          </p:cNvPr>
          <p:cNvSpPr/>
          <p:nvPr/>
        </p:nvSpPr>
        <p:spPr>
          <a:xfrm>
            <a:off x="5844683" y="3287693"/>
            <a:ext cx="1234910" cy="5847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高级战机类</a:t>
            </a:r>
          </a:p>
        </p:txBody>
      </p:sp>
      <p:sp>
        <p:nvSpPr>
          <p:cNvPr id="19" name="矩形: 圆角 18">
            <a:extLst>
              <a:ext uri="{FF2B5EF4-FFF2-40B4-BE49-F238E27FC236}">
                <a16:creationId xmlns:a16="http://schemas.microsoft.com/office/drawing/2014/main" id="{F042B009-1E1E-4F2C-87B6-583E96099A75}"/>
              </a:ext>
            </a:extLst>
          </p:cNvPr>
          <p:cNvSpPr/>
          <p:nvPr/>
        </p:nvSpPr>
        <p:spPr>
          <a:xfrm>
            <a:off x="7953286" y="3064608"/>
            <a:ext cx="1016063" cy="58477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激光炮类</a:t>
            </a:r>
          </a:p>
        </p:txBody>
      </p:sp>
      <p:sp>
        <p:nvSpPr>
          <p:cNvPr id="20" name="矩形: 圆角 19">
            <a:extLst>
              <a:ext uri="{FF2B5EF4-FFF2-40B4-BE49-F238E27FC236}">
                <a16:creationId xmlns:a16="http://schemas.microsoft.com/office/drawing/2014/main" id="{4F8DD53C-9E0C-452A-AAA2-15A46B786692}"/>
              </a:ext>
            </a:extLst>
          </p:cNvPr>
          <p:cNvSpPr/>
          <p:nvPr/>
        </p:nvSpPr>
        <p:spPr>
          <a:xfrm>
            <a:off x="9985412" y="3074415"/>
            <a:ext cx="1337874" cy="58477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意大利炮类</a:t>
            </a:r>
          </a:p>
        </p:txBody>
      </p:sp>
      <p:cxnSp>
        <p:nvCxnSpPr>
          <p:cNvPr id="22" name="直接连接符 21">
            <a:extLst>
              <a:ext uri="{FF2B5EF4-FFF2-40B4-BE49-F238E27FC236}">
                <a16:creationId xmlns:a16="http://schemas.microsoft.com/office/drawing/2014/main" id="{4A880EFF-CF85-4B99-BC46-EF9AAA312855}"/>
              </a:ext>
            </a:extLst>
          </p:cNvPr>
          <p:cNvCxnSpPr>
            <a:cxnSpLocks/>
            <a:stCxn id="7" idx="2"/>
          </p:cNvCxnSpPr>
          <p:nvPr/>
        </p:nvCxnSpPr>
        <p:spPr>
          <a:xfrm flipH="1">
            <a:off x="6803206" y="1734410"/>
            <a:ext cx="1" cy="21778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F63A4591-71F5-4925-9152-29CD7548EB93}"/>
              </a:ext>
            </a:extLst>
          </p:cNvPr>
          <p:cNvCxnSpPr>
            <a:cxnSpLocks/>
          </p:cNvCxnSpPr>
          <p:nvPr/>
        </p:nvCxnSpPr>
        <p:spPr>
          <a:xfrm>
            <a:off x="3553905" y="1952190"/>
            <a:ext cx="596439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BACF75B2-4BDD-449E-8940-95AEFF6B6931}"/>
              </a:ext>
            </a:extLst>
          </p:cNvPr>
          <p:cNvCxnSpPr>
            <a:cxnSpLocks/>
          </p:cNvCxnSpPr>
          <p:nvPr/>
        </p:nvCxnSpPr>
        <p:spPr>
          <a:xfrm>
            <a:off x="9518303" y="1952190"/>
            <a:ext cx="0" cy="217781"/>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26D3B5EF-96D8-461F-AC1A-66635FD7E311}"/>
              </a:ext>
            </a:extLst>
          </p:cNvPr>
          <p:cNvCxnSpPr>
            <a:cxnSpLocks/>
          </p:cNvCxnSpPr>
          <p:nvPr/>
        </p:nvCxnSpPr>
        <p:spPr>
          <a:xfrm>
            <a:off x="1752671" y="2083691"/>
            <a:ext cx="381101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A100B777-DBA1-4D89-8D65-831EF5619455}"/>
              </a:ext>
            </a:extLst>
          </p:cNvPr>
          <p:cNvCxnSpPr>
            <a:cxnSpLocks/>
          </p:cNvCxnSpPr>
          <p:nvPr/>
        </p:nvCxnSpPr>
        <p:spPr>
          <a:xfrm>
            <a:off x="8461317" y="2924394"/>
            <a:ext cx="21930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3B2BD3A9-786D-457B-9C79-72A4D05F2AC2}"/>
              </a:ext>
            </a:extLst>
          </p:cNvPr>
          <p:cNvCxnSpPr>
            <a:cxnSpLocks/>
          </p:cNvCxnSpPr>
          <p:nvPr/>
        </p:nvCxnSpPr>
        <p:spPr>
          <a:xfrm flipV="1">
            <a:off x="797339" y="3149205"/>
            <a:ext cx="1916547"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2CCA9637-D88D-4681-A405-1101EF3E3966}"/>
              </a:ext>
            </a:extLst>
          </p:cNvPr>
          <p:cNvCxnSpPr>
            <a:cxnSpLocks/>
          </p:cNvCxnSpPr>
          <p:nvPr/>
        </p:nvCxnSpPr>
        <p:spPr>
          <a:xfrm flipV="1">
            <a:off x="4602152" y="3131638"/>
            <a:ext cx="1859986" cy="10998"/>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869F302C-3F90-4B18-82D0-32F86315D3F6}"/>
              </a:ext>
            </a:extLst>
          </p:cNvPr>
          <p:cNvCxnSpPr>
            <a:cxnSpLocks/>
          </p:cNvCxnSpPr>
          <p:nvPr/>
        </p:nvCxnSpPr>
        <p:spPr>
          <a:xfrm>
            <a:off x="3553905" y="1952190"/>
            <a:ext cx="1" cy="131501"/>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id="{9A8CBDA7-7861-400F-B7E1-4C0316150CFF}"/>
              </a:ext>
            </a:extLst>
          </p:cNvPr>
          <p:cNvCxnSpPr>
            <a:cxnSpLocks/>
          </p:cNvCxnSpPr>
          <p:nvPr/>
        </p:nvCxnSpPr>
        <p:spPr>
          <a:xfrm>
            <a:off x="1752670" y="2085253"/>
            <a:ext cx="1" cy="304355"/>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直接连接符 42">
            <a:extLst>
              <a:ext uri="{FF2B5EF4-FFF2-40B4-BE49-F238E27FC236}">
                <a16:creationId xmlns:a16="http://schemas.microsoft.com/office/drawing/2014/main" id="{CD1C0C34-269A-4EC0-8012-AD93F8F7753E}"/>
              </a:ext>
            </a:extLst>
          </p:cNvPr>
          <p:cNvCxnSpPr>
            <a:cxnSpLocks/>
            <a:endCxn id="8" idx="0"/>
          </p:cNvCxnSpPr>
          <p:nvPr/>
        </p:nvCxnSpPr>
        <p:spPr>
          <a:xfrm>
            <a:off x="5563687" y="2094689"/>
            <a:ext cx="0" cy="140212"/>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直接连接符 49">
            <a:extLst>
              <a:ext uri="{FF2B5EF4-FFF2-40B4-BE49-F238E27FC236}">
                <a16:creationId xmlns:a16="http://schemas.microsoft.com/office/drawing/2014/main" id="{8EAB228D-0350-445C-9391-E585F433DDEB}"/>
              </a:ext>
            </a:extLst>
          </p:cNvPr>
          <p:cNvCxnSpPr>
            <a:cxnSpLocks/>
            <a:stCxn id="10" idx="2"/>
          </p:cNvCxnSpPr>
          <p:nvPr/>
        </p:nvCxnSpPr>
        <p:spPr>
          <a:xfrm>
            <a:off x="9518303" y="2803071"/>
            <a:ext cx="0" cy="120503"/>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id="{7E9D5F39-87E3-4F5E-92CB-EFB220252EA4}"/>
              </a:ext>
            </a:extLst>
          </p:cNvPr>
          <p:cNvCxnSpPr>
            <a:cxnSpLocks/>
          </p:cNvCxnSpPr>
          <p:nvPr/>
        </p:nvCxnSpPr>
        <p:spPr>
          <a:xfrm>
            <a:off x="1757503" y="2819537"/>
            <a:ext cx="0" cy="322960"/>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直接连接符 55">
            <a:extLst>
              <a:ext uri="{FF2B5EF4-FFF2-40B4-BE49-F238E27FC236}">
                <a16:creationId xmlns:a16="http://schemas.microsoft.com/office/drawing/2014/main" id="{A8F7BB79-E737-4DE1-A4FB-87CA5824598D}"/>
              </a:ext>
            </a:extLst>
          </p:cNvPr>
          <p:cNvCxnSpPr>
            <a:cxnSpLocks/>
            <a:stCxn id="8" idx="2"/>
          </p:cNvCxnSpPr>
          <p:nvPr/>
        </p:nvCxnSpPr>
        <p:spPr>
          <a:xfrm>
            <a:off x="5563687" y="2819676"/>
            <a:ext cx="0" cy="311962"/>
          </a:xfrm>
          <a:prstGeom prst="line">
            <a:avLst/>
          </a:prstGeom>
        </p:spPr>
        <p:style>
          <a:lnRef idx="1">
            <a:schemeClr val="accent1"/>
          </a:lnRef>
          <a:fillRef idx="0">
            <a:schemeClr val="accent1"/>
          </a:fillRef>
          <a:effectRef idx="0">
            <a:schemeClr val="accent1"/>
          </a:effectRef>
          <a:fontRef idx="minor">
            <a:schemeClr val="tx1"/>
          </a:fontRef>
        </p:style>
      </p:cxnSp>
      <p:cxnSp>
        <p:nvCxnSpPr>
          <p:cNvPr id="60" name="直接连接符 59">
            <a:extLst>
              <a:ext uri="{FF2B5EF4-FFF2-40B4-BE49-F238E27FC236}">
                <a16:creationId xmlns:a16="http://schemas.microsoft.com/office/drawing/2014/main" id="{E436E4B8-D49B-42D2-B90E-21D2AF5E2164}"/>
              </a:ext>
            </a:extLst>
          </p:cNvPr>
          <p:cNvCxnSpPr>
            <a:cxnSpLocks/>
            <a:endCxn id="19" idx="0"/>
          </p:cNvCxnSpPr>
          <p:nvPr/>
        </p:nvCxnSpPr>
        <p:spPr>
          <a:xfrm>
            <a:off x="8461317" y="2924394"/>
            <a:ext cx="1" cy="140214"/>
          </a:xfrm>
          <a:prstGeom prst="line">
            <a:avLst/>
          </a:prstGeom>
        </p:spPr>
        <p:style>
          <a:lnRef idx="1">
            <a:schemeClr val="accent1"/>
          </a:lnRef>
          <a:fillRef idx="0">
            <a:schemeClr val="accent1"/>
          </a:fillRef>
          <a:effectRef idx="0">
            <a:schemeClr val="accent1"/>
          </a:effectRef>
          <a:fontRef idx="minor">
            <a:schemeClr val="tx1"/>
          </a:fontRef>
        </p:style>
      </p:cxnSp>
      <p:cxnSp>
        <p:nvCxnSpPr>
          <p:cNvPr id="63" name="直接连接符 62">
            <a:extLst>
              <a:ext uri="{FF2B5EF4-FFF2-40B4-BE49-F238E27FC236}">
                <a16:creationId xmlns:a16="http://schemas.microsoft.com/office/drawing/2014/main" id="{25EEBC83-32EE-41BA-ADB8-C9B2D4D7E4ED}"/>
              </a:ext>
            </a:extLst>
          </p:cNvPr>
          <p:cNvCxnSpPr>
            <a:cxnSpLocks/>
            <a:endCxn id="20" idx="0"/>
          </p:cNvCxnSpPr>
          <p:nvPr/>
        </p:nvCxnSpPr>
        <p:spPr>
          <a:xfrm>
            <a:off x="10654349" y="2913396"/>
            <a:ext cx="0" cy="1610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直接连接符 65">
            <a:extLst>
              <a:ext uri="{FF2B5EF4-FFF2-40B4-BE49-F238E27FC236}">
                <a16:creationId xmlns:a16="http://schemas.microsoft.com/office/drawing/2014/main" id="{F8444324-B976-48D7-BCF1-6D7259C5C7D3}"/>
              </a:ext>
            </a:extLst>
          </p:cNvPr>
          <p:cNvCxnSpPr>
            <a:cxnSpLocks/>
            <a:endCxn id="12" idx="0"/>
          </p:cNvCxnSpPr>
          <p:nvPr/>
        </p:nvCxnSpPr>
        <p:spPr>
          <a:xfrm>
            <a:off x="797339" y="3130600"/>
            <a:ext cx="0" cy="129429"/>
          </a:xfrm>
          <a:prstGeom prst="line">
            <a:avLst/>
          </a:prstGeom>
        </p:spPr>
        <p:style>
          <a:lnRef idx="1">
            <a:schemeClr val="accent1"/>
          </a:lnRef>
          <a:fillRef idx="0">
            <a:schemeClr val="accent1"/>
          </a:fillRef>
          <a:effectRef idx="0">
            <a:schemeClr val="accent1"/>
          </a:effectRef>
          <a:fontRef idx="minor">
            <a:schemeClr val="tx1"/>
          </a:fontRef>
        </p:style>
      </p:cxnSp>
      <p:cxnSp>
        <p:nvCxnSpPr>
          <p:cNvPr id="69" name="直接连接符 68">
            <a:extLst>
              <a:ext uri="{FF2B5EF4-FFF2-40B4-BE49-F238E27FC236}">
                <a16:creationId xmlns:a16="http://schemas.microsoft.com/office/drawing/2014/main" id="{AC2560C6-5248-40E3-AA65-A825CFC04600}"/>
              </a:ext>
            </a:extLst>
          </p:cNvPr>
          <p:cNvCxnSpPr>
            <a:cxnSpLocks/>
            <a:endCxn id="14" idx="0"/>
          </p:cNvCxnSpPr>
          <p:nvPr/>
        </p:nvCxnSpPr>
        <p:spPr>
          <a:xfrm>
            <a:off x="2713886" y="3149206"/>
            <a:ext cx="0" cy="126451"/>
          </a:xfrm>
          <a:prstGeom prst="line">
            <a:avLst/>
          </a:prstGeom>
        </p:spPr>
        <p:style>
          <a:lnRef idx="1">
            <a:schemeClr val="accent1"/>
          </a:lnRef>
          <a:fillRef idx="0">
            <a:schemeClr val="accent1"/>
          </a:fillRef>
          <a:effectRef idx="0">
            <a:schemeClr val="accent1"/>
          </a:effectRef>
          <a:fontRef idx="minor">
            <a:schemeClr val="tx1"/>
          </a:fontRef>
        </p:style>
      </p:cxnSp>
      <p:cxnSp>
        <p:nvCxnSpPr>
          <p:cNvPr id="71" name="直接连接符 70">
            <a:extLst>
              <a:ext uri="{FF2B5EF4-FFF2-40B4-BE49-F238E27FC236}">
                <a16:creationId xmlns:a16="http://schemas.microsoft.com/office/drawing/2014/main" id="{CCC115D2-38B0-4157-89BC-D224027009BC}"/>
              </a:ext>
            </a:extLst>
          </p:cNvPr>
          <p:cNvCxnSpPr>
            <a:cxnSpLocks/>
            <a:endCxn id="15" idx="0"/>
          </p:cNvCxnSpPr>
          <p:nvPr/>
        </p:nvCxnSpPr>
        <p:spPr>
          <a:xfrm>
            <a:off x="4602152" y="3131638"/>
            <a:ext cx="0" cy="190190"/>
          </a:xfrm>
          <a:prstGeom prst="line">
            <a:avLst/>
          </a:prstGeom>
        </p:spPr>
        <p:style>
          <a:lnRef idx="1">
            <a:schemeClr val="accent1"/>
          </a:lnRef>
          <a:fillRef idx="0">
            <a:schemeClr val="accent1"/>
          </a:fillRef>
          <a:effectRef idx="0">
            <a:schemeClr val="accent1"/>
          </a:effectRef>
          <a:fontRef idx="minor">
            <a:schemeClr val="tx1"/>
          </a:fontRef>
        </p:style>
      </p:cxnSp>
      <p:cxnSp>
        <p:nvCxnSpPr>
          <p:cNvPr id="73" name="直接连接符 72">
            <a:extLst>
              <a:ext uri="{FF2B5EF4-FFF2-40B4-BE49-F238E27FC236}">
                <a16:creationId xmlns:a16="http://schemas.microsoft.com/office/drawing/2014/main" id="{99631BD3-72AC-431B-8539-6A8235E004D6}"/>
              </a:ext>
            </a:extLst>
          </p:cNvPr>
          <p:cNvCxnSpPr>
            <a:cxnSpLocks/>
            <a:endCxn id="18" idx="0"/>
          </p:cNvCxnSpPr>
          <p:nvPr/>
        </p:nvCxnSpPr>
        <p:spPr>
          <a:xfrm>
            <a:off x="6462138" y="3131638"/>
            <a:ext cx="0" cy="156055"/>
          </a:xfrm>
          <a:prstGeom prst="line">
            <a:avLst/>
          </a:prstGeom>
        </p:spPr>
        <p:style>
          <a:lnRef idx="1">
            <a:schemeClr val="accent1"/>
          </a:lnRef>
          <a:fillRef idx="0">
            <a:schemeClr val="accent1"/>
          </a:fillRef>
          <a:effectRef idx="0">
            <a:schemeClr val="accent1"/>
          </a:effectRef>
          <a:fontRef idx="minor">
            <a:schemeClr val="tx1"/>
          </a:fontRef>
        </p:style>
      </p:cxnSp>
      <p:cxnSp>
        <p:nvCxnSpPr>
          <p:cNvPr id="94" name="连接符: 曲线 93">
            <a:extLst>
              <a:ext uri="{FF2B5EF4-FFF2-40B4-BE49-F238E27FC236}">
                <a16:creationId xmlns:a16="http://schemas.microsoft.com/office/drawing/2014/main" id="{E3635005-AEC0-48D4-B647-A24549B071DD}"/>
              </a:ext>
            </a:extLst>
          </p:cNvPr>
          <p:cNvCxnSpPr>
            <a:cxnSpLocks/>
            <a:stCxn id="10" idx="1"/>
            <a:endCxn id="8" idx="3"/>
          </p:cNvCxnSpPr>
          <p:nvPr/>
        </p:nvCxnSpPr>
        <p:spPr>
          <a:xfrm rot="10800000" flipV="1">
            <a:off x="6181143" y="2510683"/>
            <a:ext cx="2829129" cy="16605"/>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98" name="文本框 97">
            <a:extLst>
              <a:ext uri="{FF2B5EF4-FFF2-40B4-BE49-F238E27FC236}">
                <a16:creationId xmlns:a16="http://schemas.microsoft.com/office/drawing/2014/main" id="{AC914E09-C6F1-4389-AB4E-826570AD892A}"/>
              </a:ext>
            </a:extLst>
          </p:cNvPr>
          <p:cNvSpPr txBox="1"/>
          <p:nvPr/>
        </p:nvSpPr>
        <p:spPr>
          <a:xfrm rot="21376735">
            <a:off x="6641011" y="2126802"/>
            <a:ext cx="877163" cy="369332"/>
          </a:xfrm>
          <a:prstGeom prst="rect">
            <a:avLst/>
          </a:prstGeom>
          <a:noFill/>
        </p:spPr>
        <p:txBody>
          <a:bodyPr wrap="none" rtlCol="0">
            <a:spAutoFit/>
          </a:bodyPr>
          <a:lstStyle/>
          <a:p>
            <a:r>
              <a:rPr lang="zh-CN" altLang="en-US" dirty="0"/>
              <a:t>包含于</a:t>
            </a:r>
          </a:p>
        </p:txBody>
      </p:sp>
      <p:sp>
        <p:nvSpPr>
          <p:cNvPr id="99" name="文本框 98">
            <a:extLst>
              <a:ext uri="{FF2B5EF4-FFF2-40B4-BE49-F238E27FC236}">
                <a16:creationId xmlns:a16="http://schemas.microsoft.com/office/drawing/2014/main" id="{E8B52A16-3C92-4F9A-B688-23AA185643E0}"/>
              </a:ext>
            </a:extLst>
          </p:cNvPr>
          <p:cNvSpPr txBox="1"/>
          <p:nvPr/>
        </p:nvSpPr>
        <p:spPr>
          <a:xfrm>
            <a:off x="3984697" y="6464692"/>
            <a:ext cx="4712750" cy="369332"/>
          </a:xfrm>
          <a:prstGeom prst="rect">
            <a:avLst/>
          </a:prstGeom>
          <a:noFill/>
        </p:spPr>
        <p:txBody>
          <a:bodyPr wrap="square" rtlCol="0">
            <a:spAutoFit/>
          </a:bodyPr>
          <a:lstStyle/>
          <a:p>
            <a:r>
              <a:rPr lang="zh-CN" altLang="en-US" strike="sngStrike" dirty="0">
                <a:solidFill>
                  <a:schemeClr val="bg1">
                    <a:lumMod val="75000"/>
                  </a:schemeClr>
                </a:solidFill>
              </a:rPr>
              <a:t>开启你的脑洞，写出属于你的派生类</a:t>
            </a:r>
          </a:p>
        </p:txBody>
      </p:sp>
      <p:sp>
        <p:nvSpPr>
          <p:cNvPr id="100" name="文本框 99">
            <a:extLst>
              <a:ext uri="{FF2B5EF4-FFF2-40B4-BE49-F238E27FC236}">
                <a16:creationId xmlns:a16="http://schemas.microsoft.com/office/drawing/2014/main" id="{77D1D20C-5067-4BA5-93BF-BDEE497C0847}"/>
              </a:ext>
            </a:extLst>
          </p:cNvPr>
          <p:cNvSpPr txBox="1"/>
          <p:nvPr/>
        </p:nvSpPr>
        <p:spPr>
          <a:xfrm>
            <a:off x="3144809" y="314881"/>
            <a:ext cx="1467068" cy="400110"/>
          </a:xfrm>
          <a:prstGeom prst="rect">
            <a:avLst/>
          </a:prstGeom>
          <a:noFill/>
        </p:spPr>
        <p:txBody>
          <a:bodyPr wrap="none" rtlCol="0">
            <a:spAutoFit/>
          </a:bodyPr>
          <a:lstStyle/>
          <a:p>
            <a:r>
              <a:rPr lang="zh-CN" altLang="en-US" sz="2000" dirty="0"/>
              <a:t>空战游戏：</a:t>
            </a:r>
          </a:p>
        </p:txBody>
      </p:sp>
      <p:pic>
        <p:nvPicPr>
          <p:cNvPr id="101" name="图形 100" descr="线箭头左旋">
            <a:hlinkClick r:id="rId6" action="ppaction://hlinksldjump"/>
            <a:extLst>
              <a:ext uri="{FF2B5EF4-FFF2-40B4-BE49-F238E27FC236}">
                <a16:creationId xmlns:a16="http://schemas.microsoft.com/office/drawing/2014/main" id="{5AD0691B-4BA3-4929-96C2-7DD191BFDAD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0" y="6303390"/>
            <a:ext cx="554610" cy="554610"/>
          </a:xfrm>
          <a:prstGeom prst="rect">
            <a:avLst/>
          </a:prstGeom>
        </p:spPr>
      </p:pic>
      <p:sp>
        <p:nvSpPr>
          <p:cNvPr id="3" name="文本框 2">
            <a:extLst>
              <a:ext uri="{FF2B5EF4-FFF2-40B4-BE49-F238E27FC236}">
                <a16:creationId xmlns:a16="http://schemas.microsoft.com/office/drawing/2014/main" id="{B4A7EA6C-86CA-4404-BC58-6F96A93DD40A}"/>
              </a:ext>
            </a:extLst>
          </p:cNvPr>
          <p:cNvSpPr txBox="1"/>
          <p:nvPr/>
        </p:nvSpPr>
        <p:spPr>
          <a:xfrm>
            <a:off x="612742" y="1133040"/>
            <a:ext cx="2036135" cy="369332"/>
          </a:xfrm>
          <a:prstGeom prst="rect">
            <a:avLst/>
          </a:prstGeom>
          <a:noFill/>
        </p:spPr>
        <p:txBody>
          <a:bodyPr wrap="none" rtlCol="0">
            <a:spAutoFit/>
          </a:bodyPr>
          <a:lstStyle/>
          <a:p>
            <a:r>
              <a:rPr lang="en-US" altLang="zh-CN" dirty="0"/>
              <a:t>1. </a:t>
            </a:r>
            <a:r>
              <a:rPr lang="zh-CN" altLang="en-US" dirty="0"/>
              <a:t>将游戏元素归类</a:t>
            </a:r>
          </a:p>
        </p:txBody>
      </p:sp>
      <p:sp>
        <p:nvSpPr>
          <p:cNvPr id="42" name="文本框 41">
            <a:extLst>
              <a:ext uri="{FF2B5EF4-FFF2-40B4-BE49-F238E27FC236}">
                <a16:creationId xmlns:a16="http://schemas.microsoft.com/office/drawing/2014/main" id="{8064D367-45BF-4222-911D-D202AEA2AA08}"/>
              </a:ext>
            </a:extLst>
          </p:cNvPr>
          <p:cNvSpPr txBox="1"/>
          <p:nvPr/>
        </p:nvSpPr>
        <p:spPr>
          <a:xfrm>
            <a:off x="612742" y="4491630"/>
            <a:ext cx="11213326" cy="369332"/>
          </a:xfrm>
          <a:prstGeom prst="rect">
            <a:avLst/>
          </a:prstGeom>
          <a:noFill/>
        </p:spPr>
        <p:txBody>
          <a:bodyPr wrap="none" rtlCol="0">
            <a:spAutoFit/>
          </a:bodyPr>
          <a:lstStyle/>
          <a:p>
            <a:r>
              <a:rPr lang="zh-CN" altLang="en-US" dirty="0"/>
              <a:t>各元素同继承于飞行物类，因此飞行物类内应该有其共同的数据和操作，例如坐标</a:t>
            </a:r>
            <a:r>
              <a:rPr lang="en-US" altLang="zh-CN" dirty="0"/>
              <a:t>x , y</a:t>
            </a:r>
            <a:r>
              <a:rPr lang="zh-CN" altLang="en-US" dirty="0"/>
              <a:t>以及</a:t>
            </a:r>
            <a:r>
              <a:rPr lang="en-US" altLang="zh-CN" dirty="0"/>
              <a:t>getx() ,gety()</a:t>
            </a:r>
            <a:r>
              <a:rPr lang="zh-CN" altLang="en-US" dirty="0"/>
              <a:t>操作等</a:t>
            </a:r>
          </a:p>
        </p:txBody>
      </p:sp>
      <p:sp>
        <p:nvSpPr>
          <p:cNvPr id="44" name="文本框 43">
            <a:extLst>
              <a:ext uri="{FF2B5EF4-FFF2-40B4-BE49-F238E27FC236}">
                <a16:creationId xmlns:a16="http://schemas.microsoft.com/office/drawing/2014/main" id="{D78229AD-6506-49E0-8D09-6AD9EB12F827}"/>
              </a:ext>
            </a:extLst>
          </p:cNvPr>
          <p:cNvSpPr txBox="1"/>
          <p:nvPr/>
        </p:nvSpPr>
        <p:spPr>
          <a:xfrm>
            <a:off x="612742" y="4939858"/>
            <a:ext cx="9591087" cy="369332"/>
          </a:xfrm>
          <a:prstGeom prst="rect">
            <a:avLst/>
          </a:prstGeom>
          <a:noFill/>
        </p:spPr>
        <p:txBody>
          <a:bodyPr wrap="none" rtlCol="0">
            <a:spAutoFit/>
          </a:bodyPr>
          <a:lstStyle/>
          <a:p>
            <a:r>
              <a:rPr lang="zh-CN" altLang="en-US" dirty="0"/>
              <a:t>对于各子类的操作可能出现差异，例如打印输出的</a:t>
            </a:r>
            <a:r>
              <a:rPr lang="en-US" altLang="zh-CN" dirty="0"/>
              <a:t>print()</a:t>
            </a:r>
            <a:r>
              <a:rPr lang="zh-CN" altLang="en-US" dirty="0"/>
              <a:t>函数，可以考虑将主父类写成抽象类</a:t>
            </a:r>
          </a:p>
        </p:txBody>
      </p:sp>
      <p:sp>
        <p:nvSpPr>
          <p:cNvPr id="30" name="文本框 29">
            <a:extLst>
              <a:ext uri="{FF2B5EF4-FFF2-40B4-BE49-F238E27FC236}">
                <a16:creationId xmlns:a16="http://schemas.microsoft.com/office/drawing/2014/main" id="{51250752-C34F-4EEE-A8A4-BCB828448114}"/>
              </a:ext>
            </a:extLst>
          </p:cNvPr>
          <p:cNvSpPr txBox="1"/>
          <p:nvPr/>
        </p:nvSpPr>
        <p:spPr>
          <a:xfrm>
            <a:off x="616608" y="5410980"/>
            <a:ext cx="6179897" cy="369332"/>
          </a:xfrm>
          <a:prstGeom prst="rect">
            <a:avLst/>
          </a:prstGeom>
          <a:noFill/>
        </p:spPr>
        <p:txBody>
          <a:bodyPr wrap="none" rtlCol="0">
            <a:spAutoFit/>
          </a:bodyPr>
          <a:lstStyle/>
          <a:p>
            <a:r>
              <a:rPr lang="zh-CN" altLang="en-US" dirty="0"/>
              <a:t>父类的数据成员建议用</a:t>
            </a:r>
            <a:r>
              <a:rPr lang="en-US" altLang="zh-CN" dirty="0"/>
              <a:t>protected</a:t>
            </a:r>
            <a:r>
              <a:rPr lang="zh-CN" altLang="en-US" dirty="0"/>
              <a:t>，便于继承和保证封装性</a:t>
            </a:r>
          </a:p>
        </p:txBody>
      </p:sp>
      <p:pic>
        <p:nvPicPr>
          <p:cNvPr id="11" name="图片 10">
            <a:extLst>
              <a:ext uri="{FF2B5EF4-FFF2-40B4-BE49-F238E27FC236}">
                <a16:creationId xmlns:a16="http://schemas.microsoft.com/office/drawing/2014/main" id="{52E78AAF-8990-460A-9A03-3D82AF41147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874259" y="23976"/>
            <a:ext cx="4317741" cy="1113051"/>
          </a:xfrm>
          <a:prstGeom prst="rect">
            <a:avLst/>
          </a:prstGeom>
        </p:spPr>
      </p:pic>
    </p:spTree>
    <p:extLst>
      <p:ext uri="{BB962C8B-B14F-4D97-AF65-F5344CB8AC3E}">
        <p14:creationId xmlns:p14="http://schemas.microsoft.com/office/powerpoint/2010/main" val="2452624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down)">
                                      <p:cBhvr>
                                        <p:cTn id="10" dur="500"/>
                                        <p:tgtEl>
                                          <p:spTgt spid="8"/>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wipe(down)">
                                      <p:cBhvr>
                                        <p:cTn id="13" dur="500"/>
                                        <p:tgtEl>
                                          <p:spTgt spid="9"/>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wipe(down)">
                                      <p:cBhvr>
                                        <p:cTn id="16" dur="500"/>
                                        <p:tgtEl>
                                          <p:spTgt spid="10"/>
                                        </p:tgtEl>
                                      </p:cBhvr>
                                    </p:animEffect>
                                  </p:childTnLst>
                                </p:cTn>
                              </p:par>
                              <p:par>
                                <p:cTn id="17" presetID="22" presetClass="entr" presetSubtype="4" fill="hold" nodeType="with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wipe(down)">
                                      <p:cBhvr>
                                        <p:cTn id="19" dur="500"/>
                                        <p:tgtEl>
                                          <p:spTgt spid="22"/>
                                        </p:tgtEl>
                                      </p:cBhvr>
                                    </p:animEffect>
                                  </p:childTnLst>
                                </p:cTn>
                              </p:par>
                              <p:par>
                                <p:cTn id="20" presetID="22" presetClass="entr" presetSubtype="4" fill="hold" nodeType="with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wipe(down)">
                                      <p:cBhvr>
                                        <p:cTn id="22" dur="500"/>
                                        <p:tgtEl>
                                          <p:spTgt spid="24"/>
                                        </p:tgtEl>
                                      </p:cBhvr>
                                    </p:animEffect>
                                  </p:childTnLst>
                                </p:cTn>
                              </p:par>
                              <p:par>
                                <p:cTn id="23" presetID="22" presetClass="entr" presetSubtype="4" fill="hold" nodeType="with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wipe(down)">
                                      <p:cBhvr>
                                        <p:cTn id="25" dur="500"/>
                                        <p:tgtEl>
                                          <p:spTgt spid="29"/>
                                        </p:tgtEl>
                                      </p:cBhvr>
                                    </p:animEffect>
                                  </p:childTnLst>
                                </p:cTn>
                              </p:par>
                              <p:par>
                                <p:cTn id="26" presetID="22" presetClass="entr" presetSubtype="4" fill="hold" nodeType="withEffect">
                                  <p:stCondLst>
                                    <p:cond delay="0"/>
                                  </p:stCondLst>
                                  <p:childTnLst>
                                    <p:set>
                                      <p:cBhvr>
                                        <p:cTn id="27" dur="1" fill="hold">
                                          <p:stCondLst>
                                            <p:cond delay="0"/>
                                          </p:stCondLst>
                                        </p:cTn>
                                        <p:tgtEl>
                                          <p:spTgt spid="36"/>
                                        </p:tgtEl>
                                        <p:attrNameLst>
                                          <p:attrName>style.visibility</p:attrName>
                                        </p:attrNameLst>
                                      </p:cBhvr>
                                      <p:to>
                                        <p:strVal val="visible"/>
                                      </p:to>
                                    </p:set>
                                    <p:animEffect transition="in" filter="wipe(down)">
                                      <p:cBhvr>
                                        <p:cTn id="28" dur="500"/>
                                        <p:tgtEl>
                                          <p:spTgt spid="36"/>
                                        </p:tgtEl>
                                      </p:cBhvr>
                                    </p:animEffect>
                                  </p:childTnLst>
                                </p:cTn>
                              </p:par>
                              <p:par>
                                <p:cTn id="29" presetID="22" presetClass="entr" presetSubtype="4" fill="hold" nodeType="withEffect">
                                  <p:stCondLst>
                                    <p:cond delay="0"/>
                                  </p:stCondLst>
                                  <p:childTnLst>
                                    <p:set>
                                      <p:cBhvr>
                                        <p:cTn id="30" dur="1" fill="hold">
                                          <p:stCondLst>
                                            <p:cond delay="0"/>
                                          </p:stCondLst>
                                        </p:cTn>
                                        <p:tgtEl>
                                          <p:spTgt spid="40"/>
                                        </p:tgtEl>
                                        <p:attrNameLst>
                                          <p:attrName>style.visibility</p:attrName>
                                        </p:attrNameLst>
                                      </p:cBhvr>
                                      <p:to>
                                        <p:strVal val="visible"/>
                                      </p:to>
                                    </p:set>
                                    <p:animEffect transition="in" filter="wipe(down)">
                                      <p:cBhvr>
                                        <p:cTn id="31" dur="500"/>
                                        <p:tgtEl>
                                          <p:spTgt spid="40"/>
                                        </p:tgtEl>
                                      </p:cBhvr>
                                    </p:animEffect>
                                  </p:childTnLst>
                                </p:cTn>
                              </p:par>
                              <p:par>
                                <p:cTn id="32" presetID="22" presetClass="entr" presetSubtype="4" fill="hold" nodeType="withEffect">
                                  <p:stCondLst>
                                    <p:cond delay="0"/>
                                  </p:stCondLst>
                                  <p:childTnLst>
                                    <p:set>
                                      <p:cBhvr>
                                        <p:cTn id="33" dur="1" fill="hold">
                                          <p:stCondLst>
                                            <p:cond delay="0"/>
                                          </p:stCondLst>
                                        </p:cTn>
                                        <p:tgtEl>
                                          <p:spTgt spid="41"/>
                                        </p:tgtEl>
                                        <p:attrNameLst>
                                          <p:attrName>style.visibility</p:attrName>
                                        </p:attrNameLst>
                                      </p:cBhvr>
                                      <p:to>
                                        <p:strVal val="visible"/>
                                      </p:to>
                                    </p:set>
                                    <p:animEffect transition="in" filter="wipe(down)">
                                      <p:cBhvr>
                                        <p:cTn id="34" dur="500"/>
                                        <p:tgtEl>
                                          <p:spTgt spid="41"/>
                                        </p:tgtEl>
                                      </p:cBhvr>
                                    </p:animEffect>
                                  </p:childTnLst>
                                </p:cTn>
                              </p:par>
                              <p:par>
                                <p:cTn id="35" presetID="22" presetClass="entr" presetSubtype="4" fill="hold" nodeType="withEffect">
                                  <p:stCondLst>
                                    <p:cond delay="0"/>
                                  </p:stCondLst>
                                  <p:childTnLst>
                                    <p:set>
                                      <p:cBhvr>
                                        <p:cTn id="36" dur="1" fill="hold">
                                          <p:stCondLst>
                                            <p:cond delay="0"/>
                                          </p:stCondLst>
                                        </p:cTn>
                                        <p:tgtEl>
                                          <p:spTgt spid="43"/>
                                        </p:tgtEl>
                                        <p:attrNameLst>
                                          <p:attrName>style.visibility</p:attrName>
                                        </p:attrNameLst>
                                      </p:cBhvr>
                                      <p:to>
                                        <p:strVal val="visible"/>
                                      </p:to>
                                    </p:set>
                                    <p:animEffect transition="in" filter="wipe(down)">
                                      <p:cBhvr>
                                        <p:cTn id="37" dur="500"/>
                                        <p:tgtEl>
                                          <p:spTgt spid="43"/>
                                        </p:tgtEl>
                                      </p:cBhvr>
                                    </p:animEffect>
                                  </p:childTnLst>
                                </p:cTn>
                              </p:par>
                              <p:par>
                                <p:cTn id="38" presetID="22" presetClass="entr" presetSubtype="4" fill="hold" nodeType="withEffect">
                                  <p:stCondLst>
                                    <p:cond delay="0"/>
                                  </p:stCondLst>
                                  <p:childTnLst>
                                    <p:set>
                                      <p:cBhvr>
                                        <p:cTn id="39" dur="1" fill="hold">
                                          <p:stCondLst>
                                            <p:cond delay="0"/>
                                          </p:stCondLst>
                                        </p:cTn>
                                        <p:tgtEl>
                                          <p:spTgt spid="94"/>
                                        </p:tgtEl>
                                        <p:attrNameLst>
                                          <p:attrName>style.visibility</p:attrName>
                                        </p:attrNameLst>
                                      </p:cBhvr>
                                      <p:to>
                                        <p:strVal val="visible"/>
                                      </p:to>
                                    </p:set>
                                    <p:animEffect transition="in" filter="wipe(down)">
                                      <p:cBhvr>
                                        <p:cTn id="40" dur="500"/>
                                        <p:tgtEl>
                                          <p:spTgt spid="94"/>
                                        </p:tgtEl>
                                      </p:cBhvr>
                                    </p:animEffect>
                                  </p:childTnLst>
                                </p:cTn>
                              </p:par>
                              <p:par>
                                <p:cTn id="41" presetID="22" presetClass="entr" presetSubtype="4" fill="hold" grpId="0" nodeType="withEffect">
                                  <p:stCondLst>
                                    <p:cond delay="0"/>
                                  </p:stCondLst>
                                  <p:childTnLst>
                                    <p:set>
                                      <p:cBhvr>
                                        <p:cTn id="42" dur="1" fill="hold">
                                          <p:stCondLst>
                                            <p:cond delay="0"/>
                                          </p:stCondLst>
                                        </p:cTn>
                                        <p:tgtEl>
                                          <p:spTgt spid="98"/>
                                        </p:tgtEl>
                                        <p:attrNameLst>
                                          <p:attrName>style.visibility</p:attrName>
                                        </p:attrNameLst>
                                      </p:cBhvr>
                                      <p:to>
                                        <p:strVal val="visible"/>
                                      </p:to>
                                    </p:set>
                                    <p:animEffect transition="in" filter="wipe(down)">
                                      <p:cBhvr>
                                        <p:cTn id="43" dur="500"/>
                                        <p:tgtEl>
                                          <p:spTgt spid="98"/>
                                        </p:tgtEl>
                                      </p:cBhvr>
                                    </p:animEffec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42"/>
                                        </p:tgtEl>
                                        <p:attrNameLst>
                                          <p:attrName>style.visibility</p:attrName>
                                        </p:attrNameLst>
                                      </p:cBhvr>
                                      <p:to>
                                        <p:strVal val="visible"/>
                                      </p:to>
                                    </p:set>
                                  </p:childTnLst>
                                </p:cTn>
                              </p:par>
                              <p:par>
                                <p:cTn id="48" presetID="1" presetClass="entr" presetSubtype="0" fill="hold" grpId="0" nodeType="withEffect">
                                  <p:stCondLst>
                                    <p:cond delay="0"/>
                                  </p:stCondLst>
                                  <p:childTnLst>
                                    <p:set>
                                      <p:cBhvr>
                                        <p:cTn id="49" dur="1" fill="hold">
                                          <p:stCondLst>
                                            <p:cond delay="0"/>
                                          </p:stCondLst>
                                        </p:cTn>
                                        <p:tgtEl>
                                          <p:spTgt spid="44"/>
                                        </p:tgtEl>
                                        <p:attrNameLst>
                                          <p:attrName>style.visibility</p:attrName>
                                        </p:attrNameLst>
                                      </p:cBhvr>
                                      <p:to>
                                        <p:strVal val="visible"/>
                                      </p:to>
                                    </p:set>
                                  </p:childTnLst>
                                </p:cTn>
                              </p:par>
                              <p:par>
                                <p:cTn id="50" presetID="1" presetClass="entr" presetSubtype="0" fill="hold" grpId="0" nodeType="withEffect">
                                  <p:stCondLst>
                                    <p:cond delay="0"/>
                                  </p:stCondLst>
                                  <p:childTnLst>
                                    <p:set>
                                      <p:cBhvr>
                                        <p:cTn id="51" dur="1" fill="hold">
                                          <p:stCondLst>
                                            <p:cond delay="0"/>
                                          </p:stCondLst>
                                        </p:cTn>
                                        <p:tgtEl>
                                          <p:spTgt spid="30"/>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22" presetClass="entr" presetSubtype="4" fill="hold" grpId="0" nodeType="clickEffect">
                                  <p:stCondLst>
                                    <p:cond delay="0"/>
                                  </p:stCondLst>
                                  <p:childTnLst>
                                    <p:set>
                                      <p:cBhvr>
                                        <p:cTn id="55" dur="1" fill="hold">
                                          <p:stCondLst>
                                            <p:cond delay="0"/>
                                          </p:stCondLst>
                                        </p:cTn>
                                        <p:tgtEl>
                                          <p:spTgt spid="12"/>
                                        </p:tgtEl>
                                        <p:attrNameLst>
                                          <p:attrName>style.visibility</p:attrName>
                                        </p:attrNameLst>
                                      </p:cBhvr>
                                      <p:to>
                                        <p:strVal val="visible"/>
                                      </p:to>
                                    </p:set>
                                    <p:animEffect transition="in" filter="wipe(down)">
                                      <p:cBhvr>
                                        <p:cTn id="56" dur="500"/>
                                        <p:tgtEl>
                                          <p:spTgt spid="12"/>
                                        </p:tgtEl>
                                      </p:cBhvr>
                                    </p:animEffect>
                                  </p:childTnLst>
                                </p:cTn>
                              </p:par>
                              <p:par>
                                <p:cTn id="57" presetID="22" presetClass="entr" presetSubtype="4" fill="hold" grpId="0" nodeType="withEffect">
                                  <p:stCondLst>
                                    <p:cond delay="0"/>
                                  </p:stCondLst>
                                  <p:childTnLst>
                                    <p:set>
                                      <p:cBhvr>
                                        <p:cTn id="58" dur="1" fill="hold">
                                          <p:stCondLst>
                                            <p:cond delay="0"/>
                                          </p:stCondLst>
                                        </p:cTn>
                                        <p:tgtEl>
                                          <p:spTgt spid="14"/>
                                        </p:tgtEl>
                                        <p:attrNameLst>
                                          <p:attrName>style.visibility</p:attrName>
                                        </p:attrNameLst>
                                      </p:cBhvr>
                                      <p:to>
                                        <p:strVal val="visible"/>
                                      </p:to>
                                    </p:set>
                                    <p:animEffect transition="in" filter="wipe(down)">
                                      <p:cBhvr>
                                        <p:cTn id="59" dur="500"/>
                                        <p:tgtEl>
                                          <p:spTgt spid="14"/>
                                        </p:tgtEl>
                                      </p:cBhvr>
                                    </p:animEffect>
                                  </p:childTnLst>
                                </p:cTn>
                              </p:par>
                              <p:par>
                                <p:cTn id="60" presetID="22" presetClass="entr" presetSubtype="4" fill="hold" grpId="0" nodeType="withEffect">
                                  <p:stCondLst>
                                    <p:cond delay="0"/>
                                  </p:stCondLst>
                                  <p:childTnLst>
                                    <p:set>
                                      <p:cBhvr>
                                        <p:cTn id="61" dur="1" fill="hold">
                                          <p:stCondLst>
                                            <p:cond delay="0"/>
                                          </p:stCondLst>
                                        </p:cTn>
                                        <p:tgtEl>
                                          <p:spTgt spid="15"/>
                                        </p:tgtEl>
                                        <p:attrNameLst>
                                          <p:attrName>style.visibility</p:attrName>
                                        </p:attrNameLst>
                                      </p:cBhvr>
                                      <p:to>
                                        <p:strVal val="visible"/>
                                      </p:to>
                                    </p:set>
                                    <p:animEffect transition="in" filter="wipe(down)">
                                      <p:cBhvr>
                                        <p:cTn id="62" dur="500"/>
                                        <p:tgtEl>
                                          <p:spTgt spid="15"/>
                                        </p:tgtEl>
                                      </p:cBhvr>
                                    </p:animEffect>
                                  </p:childTnLst>
                                </p:cTn>
                              </p:par>
                              <p:par>
                                <p:cTn id="63" presetID="22" presetClass="entr" presetSubtype="4" fill="hold" grpId="0" nodeType="withEffect">
                                  <p:stCondLst>
                                    <p:cond delay="0"/>
                                  </p:stCondLst>
                                  <p:childTnLst>
                                    <p:set>
                                      <p:cBhvr>
                                        <p:cTn id="64" dur="1" fill="hold">
                                          <p:stCondLst>
                                            <p:cond delay="0"/>
                                          </p:stCondLst>
                                        </p:cTn>
                                        <p:tgtEl>
                                          <p:spTgt spid="18"/>
                                        </p:tgtEl>
                                        <p:attrNameLst>
                                          <p:attrName>style.visibility</p:attrName>
                                        </p:attrNameLst>
                                      </p:cBhvr>
                                      <p:to>
                                        <p:strVal val="visible"/>
                                      </p:to>
                                    </p:set>
                                    <p:animEffect transition="in" filter="wipe(down)">
                                      <p:cBhvr>
                                        <p:cTn id="65" dur="500"/>
                                        <p:tgtEl>
                                          <p:spTgt spid="18"/>
                                        </p:tgtEl>
                                      </p:cBhvr>
                                    </p:animEffect>
                                  </p:childTnLst>
                                </p:cTn>
                              </p:par>
                              <p:par>
                                <p:cTn id="66" presetID="22" presetClass="entr" presetSubtype="4" fill="hold" grpId="0" nodeType="withEffect">
                                  <p:stCondLst>
                                    <p:cond delay="0"/>
                                  </p:stCondLst>
                                  <p:childTnLst>
                                    <p:set>
                                      <p:cBhvr>
                                        <p:cTn id="67" dur="1" fill="hold">
                                          <p:stCondLst>
                                            <p:cond delay="0"/>
                                          </p:stCondLst>
                                        </p:cTn>
                                        <p:tgtEl>
                                          <p:spTgt spid="19"/>
                                        </p:tgtEl>
                                        <p:attrNameLst>
                                          <p:attrName>style.visibility</p:attrName>
                                        </p:attrNameLst>
                                      </p:cBhvr>
                                      <p:to>
                                        <p:strVal val="visible"/>
                                      </p:to>
                                    </p:set>
                                    <p:animEffect transition="in" filter="wipe(down)">
                                      <p:cBhvr>
                                        <p:cTn id="68" dur="500"/>
                                        <p:tgtEl>
                                          <p:spTgt spid="19"/>
                                        </p:tgtEl>
                                      </p:cBhvr>
                                    </p:animEffect>
                                  </p:childTnLst>
                                </p:cTn>
                              </p:par>
                              <p:par>
                                <p:cTn id="69" presetID="22" presetClass="entr" presetSubtype="4" fill="hold" grpId="0" nodeType="withEffect">
                                  <p:stCondLst>
                                    <p:cond delay="0"/>
                                  </p:stCondLst>
                                  <p:childTnLst>
                                    <p:set>
                                      <p:cBhvr>
                                        <p:cTn id="70" dur="1" fill="hold">
                                          <p:stCondLst>
                                            <p:cond delay="0"/>
                                          </p:stCondLst>
                                        </p:cTn>
                                        <p:tgtEl>
                                          <p:spTgt spid="20"/>
                                        </p:tgtEl>
                                        <p:attrNameLst>
                                          <p:attrName>style.visibility</p:attrName>
                                        </p:attrNameLst>
                                      </p:cBhvr>
                                      <p:to>
                                        <p:strVal val="visible"/>
                                      </p:to>
                                    </p:set>
                                    <p:animEffect transition="in" filter="wipe(down)">
                                      <p:cBhvr>
                                        <p:cTn id="71" dur="500"/>
                                        <p:tgtEl>
                                          <p:spTgt spid="20"/>
                                        </p:tgtEl>
                                      </p:cBhvr>
                                    </p:animEffect>
                                  </p:childTnLst>
                                </p:cTn>
                              </p:par>
                              <p:par>
                                <p:cTn id="72" presetID="22" presetClass="entr" presetSubtype="4" fill="hold" nodeType="withEffect">
                                  <p:stCondLst>
                                    <p:cond delay="0"/>
                                  </p:stCondLst>
                                  <p:childTnLst>
                                    <p:set>
                                      <p:cBhvr>
                                        <p:cTn id="73" dur="1" fill="hold">
                                          <p:stCondLst>
                                            <p:cond delay="0"/>
                                          </p:stCondLst>
                                        </p:cTn>
                                        <p:tgtEl>
                                          <p:spTgt spid="37"/>
                                        </p:tgtEl>
                                        <p:attrNameLst>
                                          <p:attrName>style.visibility</p:attrName>
                                        </p:attrNameLst>
                                      </p:cBhvr>
                                      <p:to>
                                        <p:strVal val="visible"/>
                                      </p:to>
                                    </p:set>
                                    <p:animEffect transition="in" filter="wipe(down)">
                                      <p:cBhvr>
                                        <p:cTn id="74" dur="500"/>
                                        <p:tgtEl>
                                          <p:spTgt spid="37"/>
                                        </p:tgtEl>
                                      </p:cBhvr>
                                    </p:animEffect>
                                  </p:childTnLst>
                                </p:cTn>
                              </p:par>
                              <p:par>
                                <p:cTn id="75" presetID="22" presetClass="entr" presetSubtype="4" fill="hold" nodeType="withEffect">
                                  <p:stCondLst>
                                    <p:cond delay="0"/>
                                  </p:stCondLst>
                                  <p:childTnLst>
                                    <p:set>
                                      <p:cBhvr>
                                        <p:cTn id="76" dur="1" fill="hold">
                                          <p:stCondLst>
                                            <p:cond delay="0"/>
                                          </p:stCondLst>
                                        </p:cTn>
                                        <p:tgtEl>
                                          <p:spTgt spid="38"/>
                                        </p:tgtEl>
                                        <p:attrNameLst>
                                          <p:attrName>style.visibility</p:attrName>
                                        </p:attrNameLst>
                                      </p:cBhvr>
                                      <p:to>
                                        <p:strVal val="visible"/>
                                      </p:to>
                                    </p:set>
                                    <p:animEffect transition="in" filter="wipe(down)">
                                      <p:cBhvr>
                                        <p:cTn id="77" dur="500"/>
                                        <p:tgtEl>
                                          <p:spTgt spid="38"/>
                                        </p:tgtEl>
                                      </p:cBhvr>
                                    </p:animEffect>
                                  </p:childTnLst>
                                </p:cTn>
                              </p:par>
                              <p:par>
                                <p:cTn id="78" presetID="22" presetClass="entr" presetSubtype="4" fill="hold" nodeType="withEffect">
                                  <p:stCondLst>
                                    <p:cond delay="0"/>
                                  </p:stCondLst>
                                  <p:childTnLst>
                                    <p:set>
                                      <p:cBhvr>
                                        <p:cTn id="79" dur="1" fill="hold">
                                          <p:stCondLst>
                                            <p:cond delay="0"/>
                                          </p:stCondLst>
                                        </p:cTn>
                                        <p:tgtEl>
                                          <p:spTgt spid="39"/>
                                        </p:tgtEl>
                                        <p:attrNameLst>
                                          <p:attrName>style.visibility</p:attrName>
                                        </p:attrNameLst>
                                      </p:cBhvr>
                                      <p:to>
                                        <p:strVal val="visible"/>
                                      </p:to>
                                    </p:set>
                                    <p:animEffect transition="in" filter="wipe(down)">
                                      <p:cBhvr>
                                        <p:cTn id="80" dur="500"/>
                                        <p:tgtEl>
                                          <p:spTgt spid="39"/>
                                        </p:tgtEl>
                                      </p:cBhvr>
                                    </p:animEffect>
                                  </p:childTnLst>
                                </p:cTn>
                              </p:par>
                              <p:par>
                                <p:cTn id="81" presetID="22" presetClass="entr" presetSubtype="4" fill="hold" nodeType="withEffect">
                                  <p:stCondLst>
                                    <p:cond delay="0"/>
                                  </p:stCondLst>
                                  <p:childTnLst>
                                    <p:set>
                                      <p:cBhvr>
                                        <p:cTn id="82" dur="1" fill="hold">
                                          <p:stCondLst>
                                            <p:cond delay="0"/>
                                          </p:stCondLst>
                                        </p:cTn>
                                        <p:tgtEl>
                                          <p:spTgt spid="50"/>
                                        </p:tgtEl>
                                        <p:attrNameLst>
                                          <p:attrName>style.visibility</p:attrName>
                                        </p:attrNameLst>
                                      </p:cBhvr>
                                      <p:to>
                                        <p:strVal val="visible"/>
                                      </p:to>
                                    </p:set>
                                    <p:animEffect transition="in" filter="wipe(down)">
                                      <p:cBhvr>
                                        <p:cTn id="83" dur="500"/>
                                        <p:tgtEl>
                                          <p:spTgt spid="50"/>
                                        </p:tgtEl>
                                      </p:cBhvr>
                                    </p:animEffect>
                                  </p:childTnLst>
                                </p:cTn>
                              </p:par>
                              <p:par>
                                <p:cTn id="84" presetID="22" presetClass="entr" presetSubtype="4" fill="hold" nodeType="withEffect">
                                  <p:stCondLst>
                                    <p:cond delay="0"/>
                                  </p:stCondLst>
                                  <p:childTnLst>
                                    <p:set>
                                      <p:cBhvr>
                                        <p:cTn id="85" dur="1" fill="hold">
                                          <p:stCondLst>
                                            <p:cond delay="0"/>
                                          </p:stCondLst>
                                        </p:cTn>
                                        <p:tgtEl>
                                          <p:spTgt spid="53"/>
                                        </p:tgtEl>
                                        <p:attrNameLst>
                                          <p:attrName>style.visibility</p:attrName>
                                        </p:attrNameLst>
                                      </p:cBhvr>
                                      <p:to>
                                        <p:strVal val="visible"/>
                                      </p:to>
                                    </p:set>
                                    <p:animEffect transition="in" filter="wipe(down)">
                                      <p:cBhvr>
                                        <p:cTn id="86" dur="500"/>
                                        <p:tgtEl>
                                          <p:spTgt spid="53"/>
                                        </p:tgtEl>
                                      </p:cBhvr>
                                    </p:animEffect>
                                  </p:childTnLst>
                                </p:cTn>
                              </p:par>
                              <p:par>
                                <p:cTn id="87" presetID="22" presetClass="entr" presetSubtype="4" fill="hold" nodeType="withEffect">
                                  <p:stCondLst>
                                    <p:cond delay="0"/>
                                  </p:stCondLst>
                                  <p:childTnLst>
                                    <p:set>
                                      <p:cBhvr>
                                        <p:cTn id="88" dur="1" fill="hold">
                                          <p:stCondLst>
                                            <p:cond delay="0"/>
                                          </p:stCondLst>
                                        </p:cTn>
                                        <p:tgtEl>
                                          <p:spTgt spid="56"/>
                                        </p:tgtEl>
                                        <p:attrNameLst>
                                          <p:attrName>style.visibility</p:attrName>
                                        </p:attrNameLst>
                                      </p:cBhvr>
                                      <p:to>
                                        <p:strVal val="visible"/>
                                      </p:to>
                                    </p:set>
                                    <p:animEffect transition="in" filter="wipe(down)">
                                      <p:cBhvr>
                                        <p:cTn id="89" dur="500"/>
                                        <p:tgtEl>
                                          <p:spTgt spid="56"/>
                                        </p:tgtEl>
                                      </p:cBhvr>
                                    </p:animEffect>
                                  </p:childTnLst>
                                </p:cTn>
                              </p:par>
                              <p:par>
                                <p:cTn id="90" presetID="22" presetClass="entr" presetSubtype="4" fill="hold" nodeType="withEffect">
                                  <p:stCondLst>
                                    <p:cond delay="0"/>
                                  </p:stCondLst>
                                  <p:childTnLst>
                                    <p:set>
                                      <p:cBhvr>
                                        <p:cTn id="91" dur="1" fill="hold">
                                          <p:stCondLst>
                                            <p:cond delay="0"/>
                                          </p:stCondLst>
                                        </p:cTn>
                                        <p:tgtEl>
                                          <p:spTgt spid="60"/>
                                        </p:tgtEl>
                                        <p:attrNameLst>
                                          <p:attrName>style.visibility</p:attrName>
                                        </p:attrNameLst>
                                      </p:cBhvr>
                                      <p:to>
                                        <p:strVal val="visible"/>
                                      </p:to>
                                    </p:set>
                                    <p:animEffect transition="in" filter="wipe(down)">
                                      <p:cBhvr>
                                        <p:cTn id="92" dur="500"/>
                                        <p:tgtEl>
                                          <p:spTgt spid="60"/>
                                        </p:tgtEl>
                                      </p:cBhvr>
                                    </p:animEffect>
                                  </p:childTnLst>
                                </p:cTn>
                              </p:par>
                              <p:par>
                                <p:cTn id="93" presetID="22" presetClass="entr" presetSubtype="4" fill="hold" nodeType="withEffect">
                                  <p:stCondLst>
                                    <p:cond delay="0"/>
                                  </p:stCondLst>
                                  <p:childTnLst>
                                    <p:set>
                                      <p:cBhvr>
                                        <p:cTn id="94" dur="1" fill="hold">
                                          <p:stCondLst>
                                            <p:cond delay="0"/>
                                          </p:stCondLst>
                                        </p:cTn>
                                        <p:tgtEl>
                                          <p:spTgt spid="63"/>
                                        </p:tgtEl>
                                        <p:attrNameLst>
                                          <p:attrName>style.visibility</p:attrName>
                                        </p:attrNameLst>
                                      </p:cBhvr>
                                      <p:to>
                                        <p:strVal val="visible"/>
                                      </p:to>
                                    </p:set>
                                    <p:animEffect transition="in" filter="wipe(down)">
                                      <p:cBhvr>
                                        <p:cTn id="95" dur="500"/>
                                        <p:tgtEl>
                                          <p:spTgt spid="63"/>
                                        </p:tgtEl>
                                      </p:cBhvr>
                                    </p:animEffect>
                                  </p:childTnLst>
                                </p:cTn>
                              </p:par>
                              <p:par>
                                <p:cTn id="96" presetID="22" presetClass="entr" presetSubtype="4" fill="hold" nodeType="withEffect">
                                  <p:stCondLst>
                                    <p:cond delay="0"/>
                                  </p:stCondLst>
                                  <p:childTnLst>
                                    <p:set>
                                      <p:cBhvr>
                                        <p:cTn id="97" dur="1" fill="hold">
                                          <p:stCondLst>
                                            <p:cond delay="0"/>
                                          </p:stCondLst>
                                        </p:cTn>
                                        <p:tgtEl>
                                          <p:spTgt spid="66"/>
                                        </p:tgtEl>
                                        <p:attrNameLst>
                                          <p:attrName>style.visibility</p:attrName>
                                        </p:attrNameLst>
                                      </p:cBhvr>
                                      <p:to>
                                        <p:strVal val="visible"/>
                                      </p:to>
                                    </p:set>
                                    <p:animEffect transition="in" filter="wipe(down)">
                                      <p:cBhvr>
                                        <p:cTn id="98" dur="500"/>
                                        <p:tgtEl>
                                          <p:spTgt spid="66"/>
                                        </p:tgtEl>
                                      </p:cBhvr>
                                    </p:animEffect>
                                  </p:childTnLst>
                                </p:cTn>
                              </p:par>
                              <p:par>
                                <p:cTn id="99" presetID="22" presetClass="entr" presetSubtype="4" fill="hold" nodeType="withEffect">
                                  <p:stCondLst>
                                    <p:cond delay="0"/>
                                  </p:stCondLst>
                                  <p:childTnLst>
                                    <p:set>
                                      <p:cBhvr>
                                        <p:cTn id="100" dur="1" fill="hold">
                                          <p:stCondLst>
                                            <p:cond delay="0"/>
                                          </p:stCondLst>
                                        </p:cTn>
                                        <p:tgtEl>
                                          <p:spTgt spid="69"/>
                                        </p:tgtEl>
                                        <p:attrNameLst>
                                          <p:attrName>style.visibility</p:attrName>
                                        </p:attrNameLst>
                                      </p:cBhvr>
                                      <p:to>
                                        <p:strVal val="visible"/>
                                      </p:to>
                                    </p:set>
                                    <p:animEffect transition="in" filter="wipe(down)">
                                      <p:cBhvr>
                                        <p:cTn id="101" dur="500"/>
                                        <p:tgtEl>
                                          <p:spTgt spid="69"/>
                                        </p:tgtEl>
                                      </p:cBhvr>
                                    </p:animEffect>
                                  </p:childTnLst>
                                </p:cTn>
                              </p:par>
                              <p:par>
                                <p:cTn id="102" presetID="22" presetClass="entr" presetSubtype="4" fill="hold" nodeType="withEffect">
                                  <p:stCondLst>
                                    <p:cond delay="0"/>
                                  </p:stCondLst>
                                  <p:childTnLst>
                                    <p:set>
                                      <p:cBhvr>
                                        <p:cTn id="103" dur="1" fill="hold">
                                          <p:stCondLst>
                                            <p:cond delay="0"/>
                                          </p:stCondLst>
                                        </p:cTn>
                                        <p:tgtEl>
                                          <p:spTgt spid="71"/>
                                        </p:tgtEl>
                                        <p:attrNameLst>
                                          <p:attrName>style.visibility</p:attrName>
                                        </p:attrNameLst>
                                      </p:cBhvr>
                                      <p:to>
                                        <p:strVal val="visible"/>
                                      </p:to>
                                    </p:set>
                                    <p:animEffect transition="in" filter="wipe(down)">
                                      <p:cBhvr>
                                        <p:cTn id="104" dur="500"/>
                                        <p:tgtEl>
                                          <p:spTgt spid="71"/>
                                        </p:tgtEl>
                                      </p:cBhvr>
                                    </p:animEffect>
                                  </p:childTnLst>
                                </p:cTn>
                              </p:par>
                              <p:par>
                                <p:cTn id="105" presetID="22" presetClass="entr" presetSubtype="4" fill="hold" nodeType="withEffect">
                                  <p:stCondLst>
                                    <p:cond delay="0"/>
                                  </p:stCondLst>
                                  <p:childTnLst>
                                    <p:set>
                                      <p:cBhvr>
                                        <p:cTn id="106" dur="1" fill="hold">
                                          <p:stCondLst>
                                            <p:cond delay="0"/>
                                          </p:stCondLst>
                                        </p:cTn>
                                        <p:tgtEl>
                                          <p:spTgt spid="73"/>
                                        </p:tgtEl>
                                        <p:attrNameLst>
                                          <p:attrName>style.visibility</p:attrName>
                                        </p:attrNameLst>
                                      </p:cBhvr>
                                      <p:to>
                                        <p:strVal val="visible"/>
                                      </p:to>
                                    </p:set>
                                    <p:animEffect transition="in" filter="wipe(down)">
                                      <p:cBhvr>
                                        <p:cTn id="107" dur="500"/>
                                        <p:tgtEl>
                                          <p:spTgt spid="73"/>
                                        </p:tgtEl>
                                      </p:cBhvr>
                                    </p:animEffect>
                                  </p:childTnLst>
                                </p:cTn>
                              </p:par>
                              <p:par>
                                <p:cTn id="108" presetID="1" presetClass="entr" presetSubtype="0" fill="hold" grpId="0" nodeType="withEffect">
                                  <p:stCondLst>
                                    <p:cond delay="0"/>
                                  </p:stCondLst>
                                  <p:childTnLst>
                                    <p:set>
                                      <p:cBhvr>
                                        <p:cTn id="109" dur="1" fill="hold">
                                          <p:stCondLst>
                                            <p:cond delay="0"/>
                                          </p:stCondLst>
                                        </p:cTn>
                                        <p:tgtEl>
                                          <p:spTgt spid="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2" grpId="0" animBg="1"/>
      <p:bldP spid="14" grpId="0" animBg="1"/>
      <p:bldP spid="15" grpId="0" animBg="1"/>
      <p:bldP spid="18" grpId="0" animBg="1"/>
      <p:bldP spid="19" grpId="0" animBg="1"/>
      <p:bldP spid="20" grpId="0" animBg="1"/>
      <p:bldP spid="98" grpId="0"/>
      <p:bldP spid="99" grpId="0"/>
      <p:bldP spid="42" grpId="0"/>
      <p:bldP spid="44" grpId="0"/>
      <p:bldP spid="30"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FF8"/>
        </a:solidFill>
        <a:effectLst/>
      </p:bgPr>
    </p:bg>
    <p:spTree>
      <p:nvGrpSpPr>
        <p:cNvPr id="1" name=""/>
        <p:cNvGrpSpPr/>
        <p:nvPr/>
      </p:nvGrpSpPr>
      <p:grpSpPr>
        <a:xfrm>
          <a:off x="0" y="0"/>
          <a:ext cx="0" cy="0"/>
          <a:chOff x="0" y="0"/>
          <a:chExt cx="0" cy="0"/>
        </a:xfrm>
      </p:grpSpPr>
      <p:pic>
        <p:nvPicPr>
          <p:cNvPr id="101" name="图形 100" descr="线箭头左旋">
            <a:hlinkClick r:id="rId2" action="ppaction://hlinksldjump"/>
            <a:extLst>
              <a:ext uri="{FF2B5EF4-FFF2-40B4-BE49-F238E27FC236}">
                <a16:creationId xmlns:a16="http://schemas.microsoft.com/office/drawing/2014/main" id="{5AD0691B-4BA3-4929-96C2-7DD191BFDAD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0" y="6303390"/>
            <a:ext cx="554610" cy="554610"/>
          </a:xfrm>
          <a:prstGeom prst="rect">
            <a:avLst/>
          </a:prstGeom>
        </p:spPr>
      </p:pic>
      <p:sp>
        <p:nvSpPr>
          <p:cNvPr id="11" name="文本框 10">
            <a:extLst>
              <a:ext uri="{FF2B5EF4-FFF2-40B4-BE49-F238E27FC236}">
                <a16:creationId xmlns:a16="http://schemas.microsoft.com/office/drawing/2014/main" id="{4D9248D3-5BFF-4CBA-B1F5-163EBD15D0E2}"/>
              </a:ext>
            </a:extLst>
          </p:cNvPr>
          <p:cNvSpPr txBox="1"/>
          <p:nvPr/>
        </p:nvSpPr>
        <p:spPr>
          <a:xfrm>
            <a:off x="238351" y="178094"/>
            <a:ext cx="2954655" cy="584775"/>
          </a:xfrm>
          <a:prstGeom prst="rect">
            <a:avLst/>
          </a:prstGeom>
          <a:noFill/>
        </p:spPr>
        <p:txBody>
          <a:bodyPr wrap="none" rtlCol="0">
            <a:spAutoFit/>
          </a:bodyPr>
          <a:lstStyle/>
          <a:p>
            <a:r>
              <a:rPr lang="zh-CN" altLang="en-US" sz="3200" b="1" dirty="0"/>
              <a:t>定义类</a:t>
            </a:r>
            <a:r>
              <a:rPr lang="zh-CN" altLang="en-US" sz="2000" dirty="0"/>
              <a:t>（打造零件）</a:t>
            </a:r>
          </a:p>
        </p:txBody>
      </p:sp>
      <p:sp>
        <p:nvSpPr>
          <p:cNvPr id="12" name="文本框 11">
            <a:extLst>
              <a:ext uri="{FF2B5EF4-FFF2-40B4-BE49-F238E27FC236}">
                <a16:creationId xmlns:a16="http://schemas.microsoft.com/office/drawing/2014/main" id="{6B0CD523-81FD-447A-9D47-882D72CCCB8B}"/>
              </a:ext>
            </a:extLst>
          </p:cNvPr>
          <p:cNvSpPr txBox="1"/>
          <p:nvPr/>
        </p:nvSpPr>
        <p:spPr>
          <a:xfrm>
            <a:off x="3144809" y="314881"/>
            <a:ext cx="1467068" cy="400110"/>
          </a:xfrm>
          <a:prstGeom prst="rect">
            <a:avLst/>
          </a:prstGeom>
          <a:noFill/>
        </p:spPr>
        <p:txBody>
          <a:bodyPr wrap="none" rtlCol="0">
            <a:spAutoFit/>
          </a:bodyPr>
          <a:lstStyle/>
          <a:p>
            <a:r>
              <a:rPr lang="zh-CN" altLang="en-US" sz="2000" dirty="0"/>
              <a:t>空战游戏：</a:t>
            </a:r>
          </a:p>
        </p:txBody>
      </p:sp>
      <p:sp>
        <p:nvSpPr>
          <p:cNvPr id="4" name="文本框 3">
            <a:extLst>
              <a:ext uri="{FF2B5EF4-FFF2-40B4-BE49-F238E27FC236}">
                <a16:creationId xmlns:a16="http://schemas.microsoft.com/office/drawing/2014/main" id="{1771F132-21BD-4BC6-8CC9-3AB1869137DA}"/>
              </a:ext>
            </a:extLst>
          </p:cNvPr>
          <p:cNvSpPr txBox="1"/>
          <p:nvPr/>
        </p:nvSpPr>
        <p:spPr>
          <a:xfrm>
            <a:off x="1159497" y="1168924"/>
            <a:ext cx="2339102" cy="461665"/>
          </a:xfrm>
          <a:prstGeom prst="rect">
            <a:avLst/>
          </a:prstGeom>
          <a:noFill/>
        </p:spPr>
        <p:txBody>
          <a:bodyPr wrap="none" rtlCol="0">
            <a:spAutoFit/>
          </a:bodyPr>
          <a:lstStyle/>
          <a:p>
            <a:r>
              <a:rPr lang="zh-CN" altLang="en-US" sz="2400" b="1" dirty="0"/>
              <a:t>子弹类的定义</a:t>
            </a:r>
            <a:r>
              <a:rPr lang="zh-CN" altLang="en-US" sz="2400" dirty="0"/>
              <a:t>：</a:t>
            </a:r>
          </a:p>
        </p:txBody>
      </p:sp>
      <p:sp>
        <p:nvSpPr>
          <p:cNvPr id="6" name="文本框 5">
            <a:extLst>
              <a:ext uri="{FF2B5EF4-FFF2-40B4-BE49-F238E27FC236}">
                <a16:creationId xmlns:a16="http://schemas.microsoft.com/office/drawing/2014/main" id="{2FC53B93-1AE9-48E4-A484-9F303658D115}"/>
              </a:ext>
            </a:extLst>
          </p:cNvPr>
          <p:cNvSpPr txBox="1"/>
          <p:nvPr/>
        </p:nvSpPr>
        <p:spPr>
          <a:xfrm>
            <a:off x="1657222" y="1944311"/>
            <a:ext cx="3005951" cy="400110"/>
          </a:xfrm>
          <a:prstGeom prst="rect">
            <a:avLst/>
          </a:prstGeom>
          <a:noFill/>
        </p:spPr>
        <p:txBody>
          <a:bodyPr wrap="none" rtlCol="0">
            <a:spAutoFit/>
          </a:bodyPr>
          <a:lstStyle/>
          <a:p>
            <a:r>
              <a:rPr lang="zh-CN" altLang="en-US" sz="2000" b="1" dirty="0"/>
              <a:t>子弹会有什么数据成员？</a:t>
            </a:r>
          </a:p>
        </p:txBody>
      </p:sp>
      <p:sp>
        <p:nvSpPr>
          <p:cNvPr id="7" name="文本框 6">
            <a:extLst>
              <a:ext uri="{FF2B5EF4-FFF2-40B4-BE49-F238E27FC236}">
                <a16:creationId xmlns:a16="http://schemas.microsoft.com/office/drawing/2014/main" id="{879636EC-78FC-4447-B238-F482191DDC95}"/>
              </a:ext>
            </a:extLst>
          </p:cNvPr>
          <p:cNvSpPr txBox="1"/>
          <p:nvPr/>
        </p:nvSpPr>
        <p:spPr>
          <a:xfrm>
            <a:off x="1715678" y="3584305"/>
            <a:ext cx="3005951" cy="400110"/>
          </a:xfrm>
          <a:prstGeom prst="rect">
            <a:avLst/>
          </a:prstGeom>
          <a:noFill/>
        </p:spPr>
        <p:txBody>
          <a:bodyPr wrap="none" rtlCol="0">
            <a:spAutoFit/>
          </a:bodyPr>
          <a:lstStyle/>
          <a:p>
            <a:r>
              <a:rPr lang="zh-CN" altLang="en-US" sz="2000" b="1" dirty="0"/>
              <a:t>子弹会有什么成员函数？</a:t>
            </a:r>
          </a:p>
        </p:txBody>
      </p:sp>
      <p:sp>
        <p:nvSpPr>
          <p:cNvPr id="13" name="文本框 12">
            <a:extLst>
              <a:ext uri="{FF2B5EF4-FFF2-40B4-BE49-F238E27FC236}">
                <a16:creationId xmlns:a16="http://schemas.microsoft.com/office/drawing/2014/main" id="{D2FCCB25-5484-41D8-8639-406FE23C3E14}"/>
              </a:ext>
            </a:extLst>
          </p:cNvPr>
          <p:cNvSpPr txBox="1"/>
          <p:nvPr/>
        </p:nvSpPr>
        <p:spPr>
          <a:xfrm>
            <a:off x="1847654" y="5319744"/>
            <a:ext cx="3802644" cy="369332"/>
          </a:xfrm>
          <a:prstGeom prst="rect">
            <a:avLst/>
          </a:prstGeom>
          <a:noFill/>
        </p:spPr>
        <p:txBody>
          <a:bodyPr wrap="none" rtlCol="0">
            <a:spAutoFit/>
          </a:bodyPr>
          <a:lstStyle/>
          <a:p>
            <a:r>
              <a:rPr lang="en-US" altLang="zh-CN" dirty="0"/>
              <a:t>(4)</a:t>
            </a:r>
            <a:r>
              <a:rPr lang="zh-CN" altLang="en-US" dirty="0"/>
              <a:t> 自行控制上升的函数</a:t>
            </a:r>
            <a:r>
              <a:rPr lang="en-US" altLang="zh-CN" dirty="0"/>
              <a:t>(</a:t>
            </a:r>
            <a:r>
              <a:rPr lang="zh-CN" altLang="en-US" dirty="0"/>
              <a:t>注意边界）</a:t>
            </a:r>
          </a:p>
        </p:txBody>
      </p:sp>
      <p:sp>
        <p:nvSpPr>
          <p:cNvPr id="15" name="文本框 14">
            <a:extLst>
              <a:ext uri="{FF2B5EF4-FFF2-40B4-BE49-F238E27FC236}">
                <a16:creationId xmlns:a16="http://schemas.microsoft.com/office/drawing/2014/main" id="{E94E9695-98BE-414A-AA8B-CB1D56B58DDC}"/>
              </a:ext>
            </a:extLst>
          </p:cNvPr>
          <p:cNvSpPr txBox="1"/>
          <p:nvPr/>
        </p:nvSpPr>
        <p:spPr>
          <a:xfrm>
            <a:off x="1847654" y="4002074"/>
            <a:ext cx="1364476" cy="369332"/>
          </a:xfrm>
          <a:prstGeom prst="rect">
            <a:avLst/>
          </a:prstGeom>
          <a:noFill/>
        </p:spPr>
        <p:txBody>
          <a:bodyPr wrap="square" rtlCol="0">
            <a:spAutoFit/>
          </a:bodyPr>
          <a:lstStyle/>
          <a:p>
            <a:r>
              <a:rPr lang="en-US" altLang="zh-CN" dirty="0"/>
              <a:t>(1)</a:t>
            </a:r>
            <a:r>
              <a:rPr lang="zh-CN" altLang="en-US" dirty="0"/>
              <a:t>构造函数</a:t>
            </a:r>
            <a:endParaRPr lang="en-US" altLang="zh-CN" dirty="0"/>
          </a:p>
        </p:txBody>
      </p:sp>
      <p:sp>
        <p:nvSpPr>
          <p:cNvPr id="18" name="文本框 17">
            <a:extLst>
              <a:ext uri="{FF2B5EF4-FFF2-40B4-BE49-F238E27FC236}">
                <a16:creationId xmlns:a16="http://schemas.microsoft.com/office/drawing/2014/main" id="{B443F49F-D493-45B1-BF1C-90E0BC38568E}"/>
              </a:ext>
            </a:extLst>
          </p:cNvPr>
          <p:cNvSpPr txBox="1"/>
          <p:nvPr/>
        </p:nvSpPr>
        <p:spPr>
          <a:xfrm>
            <a:off x="1847654" y="4460440"/>
            <a:ext cx="1417376" cy="369332"/>
          </a:xfrm>
          <a:prstGeom prst="rect">
            <a:avLst/>
          </a:prstGeom>
          <a:noFill/>
        </p:spPr>
        <p:txBody>
          <a:bodyPr wrap="square" rtlCol="0">
            <a:spAutoFit/>
          </a:bodyPr>
          <a:lstStyle/>
          <a:p>
            <a:r>
              <a:rPr lang="en-US" altLang="zh-CN" dirty="0"/>
              <a:t>(2)</a:t>
            </a:r>
            <a:r>
              <a:rPr lang="zh-CN" altLang="en-US" dirty="0"/>
              <a:t>析构函数</a:t>
            </a:r>
          </a:p>
        </p:txBody>
      </p:sp>
      <p:sp>
        <p:nvSpPr>
          <p:cNvPr id="20" name="文本框 19">
            <a:extLst>
              <a:ext uri="{FF2B5EF4-FFF2-40B4-BE49-F238E27FC236}">
                <a16:creationId xmlns:a16="http://schemas.microsoft.com/office/drawing/2014/main" id="{BACEAAF8-9AD8-4DBA-BE0D-3F1A2B786384}"/>
              </a:ext>
            </a:extLst>
          </p:cNvPr>
          <p:cNvSpPr txBox="1"/>
          <p:nvPr/>
        </p:nvSpPr>
        <p:spPr>
          <a:xfrm>
            <a:off x="1872191" y="5761679"/>
            <a:ext cx="6106159" cy="646331"/>
          </a:xfrm>
          <a:prstGeom prst="rect">
            <a:avLst/>
          </a:prstGeom>
          <a:noFill/>
        </p:spPr>
        <p:txBody>
          <a:bodyPr wrap="none" rtlCol="0">
            <a:spAutoFit/>
          </a:bodyPr>
          <a:lstStyle/>
          <a:p>
            <a:r>
              <a:rPr lang="en-US" altLang="zh-CN" dirty="0"/>
              <a:t>(5)</a:t>
            </a:r>
            <a:r>
              <a:rPr lang="zh-CN" altLang="en-US" dirty="0"/>
              <a:t>写一个</a:t>
            </a:r>
            <a:r>
              <a:rPr lang="en-US" altLang="zh-CN" dirty="0"/>
              <a:t>refresh()</a:t>
            </a:r>
            <a:r>
              <a:rPr lang="zh-CN" altLang="en-US" dirty="0"/>
              <a:t>函数，如果子弹击中敌机或穿出上边界，</a:t>
            </a:r>
            <a:endParaRPr lang="en-US" altLang="zh-CN" dirty="0"/>
          </a:p>
          <a:p>
            <a:r>
              <a:rPr lang="zh-CN" altLang="en-US" dirty="0"/>
              <a:t>就将这个子弹初始化（配合其它函数使用）</a:t>
            </a:r>
          </a:p>
        </p:txBody>
      </p:sp>
      <p:sp>
        <p:nvSpPr>
          <p:cNvPr id="14" name="文本框 13">
            <a:extLst>
              <a:ext uri="{FF2B5EF4-FFF2-40B4-BE49-F238E27FC236}">
                <a16:creationId xmlns:a16="http://schemas.microsoft.com/office/drawing/2014/main" id="{35ADAC79-A11E-472A-8287-05032FBF9C16}"/>
              </a:ext>
            </a:extLst>
          </p:cNvPr>
          <p:cNvSpPr txBox="1"/>
          <p:nvPr/>
        </p:nvSpPr>
        <p:spPr>
          <a:xfrm>
            <a:off x="1847654" y="4899776"/>
            <a:ext cx="3264035" cy="369332"/>
          </a:xfrm>
          <a:prstGeom prst="rect">
            <a:avLst/>
          </a:prstGeom>
          <a:noFill/>
        </p:spPr>
        <p:txBody>
          <a:bodyPr wrap="none" rtlCol="0">
            <a:spAutoFit/>
          </a:bodyPr>
          <a:lstStyle/>
          <a:p>
            <a:r>
              <a:rPr lang="en-US" altLang="zh-CN" dirty="0"/>
              <a:t>(3)</a:t>
            </a:r>
            <a:r>
              <a:rPr lang="zh-CN" altLang="en-US" dirty="0"/>
              <a:t>一个属于战机类的友元函数</a:t>
            </a:r>
          </a:p>
        </p:txBody>
      </p:sp>
      <p:sp>
        <p:nvSpPr>
          <p:cNvPr id="17" name="文本框 16">
            <a:extLst>
              <a:ext uri="{FF2B5EF4-FFF2-40B4-BE49-F238E27FC236}">
                <a16:creationId xmlns:a16="http://schemas.microsoft.com/office/drawing/2014/main" id="{0B7D9926-A1BA-42D2-A69A-C38DE2FDC301}"/>
              </a:ext>
            </a:extLst>
          </p:cNvPr>
          <p:cNvSpPr txBox="1"/>
          <p:nvPr/>
        </p:nvSpPr>
        <p:spPr>
          <a:xfrm>
            <a:off x="1847654" y="2830804"/>
            <a:ext cx="3575018" cy="369332"/>
          </a:xfrm>
          <a:prstGeom prst="rect">
            <a:avLst/>
          </a:prstGeom>
          <a:noFill/>
        </p:spPr>
        <p:txBody>
          <a:bodyPr wrap="none" rtlCol="0">
            <a:spAutoFit/>
          </a:bodyPr>
          <a:lstStyle/>
          <a:p>
            <a:r>
              <a:rPr lang="zh-CN" altLang="en-US" dirty="0"/>
              <a:t>位置坐标：</a:t>
            </a:r>
            <a:r>
              <a:rPr lang="en-US" altLang="zh-CN" dirty="0"/>
              <a:t>x, y(</a:t>
            </a:r>
            <a:r>
              <a:rPr lang="zh-CN" altLang="en-US" dirty="0"/>
              <a:t>继承于飞行物类）</a:t>
            </a:r>
          </a:p>
        </p:txBody>
      </p:sp>
      <p:pic>
        <p:nvPicPr>
          <p:cNvPr id="3" name="图片 2">
            <a:extLst>
              <a:ext uri="{FF2B5EF4-FFF2-40B4-BE49-F238E27FC236}">
                <a16:creationId xmlns:a16="http://schemas.microsoft.com/office/drawing/2014/main" id="{471D90F4-0A8C-4348-9B2C-129CD4ABD2AD}"/>
              </a:ext>
            </a:extLst>
          </p:cNvPr>
          <p:cNvPicPr>
            <a:picLocks noChangeAspect="1"/>
          </p:cNvPicPr>
          <p:nvPr/>
        </p:nvPicPr>
        <p:blipFill>
          <a:blip r:embed="rId5"/>
          <a:stretch>
            <a:fillRect/>
          </a:stretch>
        </p:blipFill>
        <p:spPr>
          <a:xfrm>
            <a:off x="6717396" y="3492058"/>
            <a:ext cx="5220152" cy="2255715"/>
          </a:xfrm>
          <a:prstGeom prst="rect">
            <a:avLst/>
          </a:prstGeom>
        </p:spPr>
      </p:pic>
      <p:pic>
        <p:nvPicPr>
          <p:cNvPr id="9" name="图片 8">
            <a:extLst>
              <a:ext uri="{FF2B5EF4-FFF2-40B4-BE49-F238E27FC236}">
                <a16:creationId xmlns:a16="http://schemas.microsoft.com/office/drawing/2014/main" id="{2C9D6104-112A-46BD-AF7D-9AE99FFA9555}"/>
              </a:ext>
            </a:extLst>
          </p:cNvPr>
          <p:cNvPicPr>
            <a:picLocks noChangeAspect="1"/>
          </p:cNvPicPr>
          <p:nvPr/>
        </p:nvPicPr>
        <p:blipFill>
          <a:blip r:embed="rId6"/>
          <a:stretch>
            <a:fillRect/>
          </a:stretch>
        </p:blipFill>
        <p:spPr>
          <a:xfrm>
            <a:off x="6769330" y="603075"/>
            <a:ext cx="5098222" cy="2682472"/>
          </a:xfrm>
          <a:prstGeom prst="rect">
            <a:avLst/>
          </a:prstGeom>
        </p:spPr>
      </p:pic>
    </p:spTree>
    <p:extLst>
      <p:ext uri="{BB962C8B-B14F-4D97-AF65-F5344CB8AC3E}">
        <p14:creationId xmlns:p14="http://schemas.microsoft.com/office/powerpoint/2010/main" val="749609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0"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fade">
                                      <p:cBhvr>
                                        <p:cTn id="16" dur="500"/>
                                        <p:tgtEl>
                                          <p:spTgt spid="1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500"/>
                                        <p:tgtEl>
                                          <p:spTgt spid="17"/>
                                        </p:tgtEl>
                                      </p:cBhvr>
                                    </p:animEffect>
                                  </p:childTnLst>
                                </p:cTn>
                              </p:par>
                            </p:childTnLst>
                          </p:cTn>
                        </p:par>
                        <p:par>
                          <p:cTn id="20" fill="hold">
                            <p:stCondLst>
                              <p:cond delay="500"/>
                            </p:stCondLst>
                            <p:childTnLst>
                              <p:par>
                                <p:cTn id="21" presetID="16" presetClass="entr" presetSubtype="21" fill="hold" nodeType="after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barn(inVertical)">
                                      <p:cBhvr>
                                        <p:cTn id="23" dur="500"/>
                                        <p:tgtEl>
                                          <p:spTgt spid="9"/>
                                        </p:tgtEl>
                                      </p:cBhvr>
                                    </p:animEffect>
                                  </p:childTnLst>
                                </p:cTn>
                              </p:par>
                            </p:childTnLst>
                          </p:cTn>
                        </p:par>
                        <p:par>
                          <p:cTn id="24" fill="hold">
                            <p:stCondLst>
                              <p:cond delay="1000"/>
                            </p:stCondLst>
                            <p:childTnLst>
                              <p:par>
                                <p:cTn id="25" presetID="16" presetClass="entr" presetSubtype="21" fill="hold" nodeType="after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barn(inVertical)">
                                      <p:cBhvr>
                                        <p:cTn id="2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P spid="18" grpId="0"/>
      <p:bldP spid="20" grpId="0"/>
      <p:bldP spid="14" grpId="0"/>
      <p:bldP spid="17"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FF8"/>
        </a:solidFill>
        <a:effectLst/>
      </p:bgPr>
    </p:bg>
    <p:spTree>
      <p:nvGrpSpPr>
        <p:cNvPr id="1" name=""/>
        <p:cNvGrpSpPr/>
        <p:nvPr/>
      </p:nvGrpSpPr>
      <p:grpSpPr>
        <a:xfrm>
          <a:off x="0" y="0"/>
          <a:ext cx="0" cy="0"/>
          <a:chOff x="0" y="0"/>
          <a:chExt cx="0" cy="0"/>
        </a:xfrm>
      </p:grpSpPr>
      <p:pic>
        <p:nvPicPr>
          <p:cNvPr id="101" name="图形 100" descr="线箭头左旋">
            <a:hlinkClick r:id="rId2" action="ppaction://hlinksldjump"/>
            <a:extLst>
              <a:ext uri="{FF2B5EF4-FFF2-40B4-BE49-F238E27FC236}">
                <a16:creationId xmlns:a16="http://schemas.microsoft.com/office/drawing/2014/main" id="{5AD0691B-4BA3-4929-96C2-7DD191BFDAD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0" y="6303390"/>
            <a:ext cx="554610" cy="554610"/>
          </a:xfrm>
          <a:prstGeom prst="rect">
            <a:avLst/>
          </a:prstGeom>
        </p:spPr>
      </p:pic>
      <p:sp>
        <p:nvSpPr>
          <p:cNvPr id="11" name="文本框 10">
            <a:extLst>
              <a:ext uri="{FF2B5EF4-FFF2-40B4-BE49-F238E27FC236}">
                <a16:creationId xmlns:a16="http://schemas.microsoft.com/office/drawing/2014/main" id="{4D9248D3-5BFF-4CBA-B1F5-163EBD15D0E2}"/>
              </a:ext>
            </a:extLst>
          </p:cNvPr>
          <p:cNvSpPr txBox="1"/>
          <p:nvPr/>
        </p:nvSpPr>
        <p:spPr>
          <a:xfrm>
            <a:off x="238351" y="178094"/>
            <a:ext cx="2954655" cy="584775"/>
          </a:xfrm>
          <a:prstGeom prst="rect">
            <a:avLst/>
          </a:prstGeom>
          <a:noFill/>
        </p:spPr>
        <p:txBody>
          <a:bodyPr wrap="none" rtlCol="0">
            <a:spAutoFit/>
          </a:bodyPr>
          <a:lstStyle/>
          <a:p>
            <a:r>
              <a:rPr lang="zh-CN" altLang="en-US" sz="3200" b="1" dirty="0"/>
              <a:t>定义类</a:t>
            </a:r>
            <a:r>
              <a:rPr lang="zh-CN" altLang="en-US" sz="2000" dirty="0"/>
              <a:t>（打造零件）</a:t>
            </a:r>
          </a:p>
        </p:txBody>
      </p:sp>
      <p:sp>
        <p:nvSpPr>
          <p:cNvPr id="12" name="文本框 11">
            <a:extLst>
              <a:ext uri="{FF2B5EF4-FFF2-40B4-BE49-F238E27FC236}">
                <a16:creationId xmlns:a16="http://schemas.microsoft.com/office/drawing/2014/main" id="{6B0CD523-81FD-447A-9D47-882D72CCCB8B}"/>
              </a:ext>
            </a:extLst>
          </p:cNvPr>
          <p:cNvSpPr txBox="1"/>
          <p:nvPr/>
        </p:nvSpPr>
        <p:spPr>
          <a:xfrm>
            <a:off x="3144809" y="314881"/>
            <a:ext cx="1467068" cy="400110"/>
          </a:xfrm>
          <a:prstGeom prst="rect">
            <a:avLst/>
          </a:prstGeom>
          <a:noFill/>
        </p:spPr>
        <p:txBody>
          <a:bodyPr wrap="none" rtlCol="0">
            <a:spAutoFit/>
          </a:bodyPr>
          <a:lstStyle/>
          <a:p>
            <a:r>
              <a:rPr lang="zh-CN" altLang="en-US" sz="2000" dirty="0"/>
              <a:t>空战游戏：</a:t>
            </a:r>
          </a:p>
        </p:txBody>
      </p:sp>
      <p:sp>
        <p:nvSpPr>
          <p:cNvPr id="5" name="文本框 4">
            <a:extLst>
              <a:ext uri="{FF2B5EF4-FFF2-40B4-BE49-F238E27FC236}">
                <a16:creationId xmlns:a16="http://schemas.microsoft.com/office/drawing/2014/main" id="{DBCA4F1E-4FFC-4B1B-8F7B-61AB44A7AA4F}"/>
              </a:ext>
            </a:extLst>
          </p:cNvPr>
          <p:cNvSpPr txBox="1"/>
          <p:nvPr/>
        </p:nvSpPr>
        <p:spPr>
          <a:xfrm>
            <a:off x="1159497" y="1168924"/>
            <a:ext cx="2339102" cy="461665"/>
          </a:xfrm>
          <a:prstGeom prst="rect">
            <a:avLst/>
          </a:prstGeom>
          <a:noFill/>
        </p:spPr>
        <p:txBody>
          <a:bodyPr wrap="none" rtlCol="0">
            <a:spAutoFit/>
          </a:bodyPr>
          <a:lstStyle/>
          <a:p>
            <a:r>
              <a:rPr lang="zh-CN" altLang="en-US" sz="2400" b="1" dirty="0"/>
              <a:t>敌机类的定义：</a:t>
            </a:r>
          </a:p>
        </p:txBody>
      </p:sp>
      <p:sp>
        <p:nvSpPr>
          <p:cNvPr id="6" name="文本框 5">
            <a:extLst>
              <a:ext uri="{FF2B5EF4-FFF2-40B4-BE49-F238E27FC236}">
                <a16:creationId xmlns:a16="http://schemas.microsoft.com/office/drawing/2014/main" id="{645D5DE6-B69F-42C9-B552-BEFAB37E4BAA}"/>
              </a:ext>
            </a:extLst>
          </p:cNvPr>
          <p:cNvSpPr txBox="1"/>
          <p:nvPr/>
        </p:nvSpPr>
        <p:spPr>
          <a:xfrm>
            <a:off x="1657222" y="1944311"/>
            <a:ext cx="3276859" cy="400110"/>
          </a:xfrm>
          <a:prstGeom prst="rect">
            <a:avLst/>
          </a:prstGeom>
          <a:noFill/>
        </p:spPr>
        <p:txBody>
          <a:bodyPr wrap="none" rtlCol="0">
            <a:spAutoFit/>
          </a:bodyPr>
          <a:lstStyle/>
          <a:p>
            <a:r>
              <a:rPr lang="zh-CN" altLang="en-US" sz="2000" b="1" dirty="0"/>
              <a:t>敌机类会有什么数据成员？</a:t>
            </a:r>
          </a:p>
        </p:txBody>
      </p:sp>
      <p:sp>
        <p:nvSpPr>
          <p:cNvPr id="7" name="文本框 6">
            <a:extLst>
              <a:ext uri="{FF2B5EF4-FFF2-40B4-BE49-F238E27FC236}">
                <a16:creationId xmlns:a16="http://schemas.microsoft.com/office/drawing/2014/main" id="{F473B5DB-17E3-41C7-AD8C-8150A968575A}"/>
              </a:ext>
            </a:extLst>
          </p:cNvPr>
          <p:cNvSpPr txBox="1"/>
          <p:nvPr/>
        </p:nvSpPr>
        <p:spPr>
          <a:xfrm>
            <a:off x="1715678" y="3656552"/>
            <a:ext cx="3276859" cy="400110"/>
          </a:xfrm>
          <a:prstGeom prst="rect">
            <a:avLst/>
          </a:prstGeom>
          <a:noFill/>
        </p:spPr>
        <p:txBody>
          <a:bodyPr wrap="none" rtlCol="0">
            <a:spAutoFit/>
          </a:bodyPr>
          <a:lstStyle/>
          <a:p>
            <a:r>
              <a:rPr lang="zh-CN" altLang="en-US" sz="2000" b="1" dirty="0"/>
              <a:t>敌机类会有什么成员函数？</a:t>
            </a:r>
          </a:p>
        </p:txBody>
      </p:sp>
      <p:sp>
        <p:nvSpPr>
          <p:cNvPr id="9" name="文本框 8">
            <a:extLst>
              <a:ext uri="{FF2B5EF4-FFF2-40B4-BE49-F238E27FC236}">
                <a16:creationId xmlns:a16="http://schemas.microsoft.com/office/drawing/2014/main" id="{F2C4280E-57D1-475F-BF33-40F8DE6830B8}"/>
              </a:ext>
            </a:extLst>
          </p:cNvPr>
          <p:cNvSpPr txBox="1"/>
          <p:nvPr/>
        </p:nvSpPr>
        <p:spPr>
          <a:xfrm>
            <a:off x="1847654" y="2628772"/>
            <a:ext cx="3575018" cy="369332"/>
          </a:xfrm>
          <a:prstGeom prst="rect">
            <a:avLst/>
          </a:prstGeom>
          <a:noFill/>
        </p:spPr>
        <p:txBody>
          <a:bodyPr wrap="none" rtlCol="0">
            <a:spAutoFit/>
          </a:bodyPr>
          <a:lstStyle/>
          <a:p>
            <a:r>
              <a:rPr lang="zh-CN" altLang="en-US" dirty="0"/>
              <a:t>位置坐标：</a:t>
            </a:r>
            <a:r>
              <a:rPr lang="en-US" altLang="zh-CN" dirty="0"/>
              <a:t>x, y(</a:t>
            </a:r>
            <a:r>
              <a:rPr lang="zh-CN" altLang="en-US" dirty="0"/>
              <a:t>继承于飞行物类）</a:t>
            </a:r>
          </a:p>
        </p:txBody>
      </p:sp>
      <p:sp>
        <p:nvSpPr>
          <p:cNvPr id="3" name="文本框 2">
            <a:extLst>
              <a:ext uri="{FF2B5EF4-FFF2-40B4-BE49-F238E27FC236}">
                <a16:creationId xmlns:a16="http://schemas.microsoft.com/office/drawing/2014/main" id="{515E5D57-E5B4-4FF1-B941-231EC04244A0}"/>
              </a:ext>
            </a:extLst>
          </p:cNvPr>
          <p:cNvSpPr txBox="1"/>
          <p:nvPr/>
        </p:nvSpPr>
        <p:spPr>
          <a:xfrm>
            <a:off x="1847654" y="5398760"/>
            <a:ext cx="10031913" cy="369332"/>
          </a:xfrm>
          <a:prstGeom prst="rect">
            <a:avLst/>
          </a:prstGeom>
          <a:noFill/>
        </p:spPr>
        <p:txBody>
          <a:bodyPr wrap="none" rtlCol="0">
            <a:spAutoFit/>
          </a:bodyPr>
          <a:lstStyle/>
          <a:p>
            <a:r>
              <a:rPr lang="en-US" altLang="zh-CN" dirty="0"/>
              <a:t>(4)</a:t>
            </a:r>
            <a:r>
              <a:rPr lang="zh-CN" altLang="en-US" dirty="0"/>
              <a:t>判断是否发生碰撞的函数：敌机碰撞下边界和碰撞战机都会导致游戏失败，被子弹击中会坠毁</a:t>
            </a:r>
          </a:p>
        </p:txBody>
      </p:sp>
      <p:sp>
        <p:nvSpPr>
          <p:cNvPr id="13" name="文本框 12">
            <a:extLst>
              <a:ext uri="{FF2B5EF4-FFF2-40B4-BE49-F238E27FC236}">
                <a16:creationId xmlns:a16="http://schemas.microsoft.com/office/drawing/2014/main" id="{EF90F077-AEB8-4071-A490-E5E36AA73808}"/>
              </a:ext>
            </a:extLst>
          </p:cNvPr>
          <p:cNvSpPr txBox="1"/>
          <p:nvPr/>
        </p:nvSpPr>
        <p:spPr>
          <a:xfrm>
            <a:off x="1847654" y="4002074"/>
            <a:ext cx="1364476" cy="369332"/>
          </a:xfrm>
          <a:prstGeom prst="rect">
            <a:avLst/>
          </a:prstGeom>
          <a:noFill/>
        </p:spPr>
        <p:txBody>
          <a:bodyPr wrap="square" rtlCol="0">
            <a:spAutoFit/>
          </a:bodyPr>
          <a:lstStyle/>
          <a:p>
            <a:r>
              <a:rPr lang="en-US" altLang="zh-CN" dirty="0"/>
              <a:t>(1)</a:t>
            </a:r>
            <a:r>
              <a:rPr lang="zh-CN" altLang="en-US" dirty="0"/>
              <a:t>构造函数</a:t>
            </a:r>
            <a:endParaRPr lang="en-US" altLang="zh-CN" dirty="0"/>
          </a:p>
        </p:txBody>
      </p:sp>
      <p:sp>
        <p:nvSpPr>
          <p:cNvPr id="14" name="文本框 13">
            <a:extLst>
              <a:ext uri="{FF2B5EF4-FFF2-40B4-BE49-F238E27FC236}">
                <a16:creationId xmlns:a16="http://schemas.microsoft.com/office/drawing/2014/main" id="{049A4124-A19D-4D43-828E-0FE90BE250FB}"/>
              </a:ext>
            </a:extLst>
          </p:cNvPr>
          <p:cNvSpPr txBox="1"/>
          <p:nvPr/>
        </p:nvSpPr>
        <p:spPr>
          <a:xfrm>
            <a:off x="1847654" y="4460440"/>
            <a:ext cx="1417376" cy="369332"/>
          </a:xfrm>
          <a:prstGeom prst="rect">
            <a:avLst/>
          </a:prstGeom>
          <a:noFill/>
        </p:spPr>
        <p:txBody>
          <a:bodyPr wrap="square" rtlCol="0">
            <a:spAutoFit/>
          </a:bodyPr>
          <a:lstStyle/>
          <a:p>
            <a:r>
              <a:rPr lang="en-US" altLang="zh-CN" dirty="0"/>
              <a:t>(2)</a:t>
            </a:r>
            <a:r>
              <a:rPr lang="zh-CN" altLang="en-US" dirty="0"/>
              <a:t>析构函数</a:t>
            </a:r>
          </a:p>
        </p:txBody>
      </p:sp>
      <p:sp>
        <p:nvSpPr>
          <p:cNvPr id="10" name="文本框 9">
            <a:extLst>
              <a:ext uri="{FF2B5EF4-FFF2-40B4-BE49-F238E27FC236}">
                <a16:creationId xmlns:a16="http://schemas.microsoft.com/office/drawing/2014/main" id="{E27CBAB6-FD7D-4B09-9FEB-8DDD4FFFB2C8}"/>
              </a:ext>
            </a:extLst>
          </p:cNvPr>
          <p:cNvSpPr txBox="1"/>
          <p:nvPr/>
        </p:nvSpPr>
        <p:spPr>
          <a:xfrm>
            <a:off x="2072325" y="5802538"/>
            <a:ext cx="9326592" cy="369332"/>
          </a:xfrm>
          <a:prstGeom prst="rect">
            <a:avLst/>
          </a:prstGeom>
          <a:noFill/>
        </p:spPr>
        <p:txBody>
          <a:bodyPr wrap="none" rtlCol="0">
            <a:spAutoFit/>
          </a:bodyPr>
          <a:lstStyle/>
          <a:p>
            <a:r>
              <a:rPr lang="zh-CN" altLang="en-US" dirty="0"/>
              <a:t>判断的实现是通过在敌机类内部调用子弹或者战机的</a:t>
            </a:r>
            <a:r>
              <a:rPr lang="en-US" altLang="zh-CN" dirty="0"/>
              <a:t>getx(),gety()</a:t>
            </a:r>
            <a:r>
              <a:rPr lang="zh-CN" altLang="en-US" dirty="0"/>
              <a:t>函数</a:t>
            </a:r>
            <a:r>
              <a:rPr lang="en-US" altLang="zh-CN" dirty="0"/>
              <a:t>, </a:t>
            </a:r>
            <a:r>
              <a:rPr lang="zh-CN" altLang="en-US" dirty="0"/>
              <a:t>比较两个对象的距离</a:t>
            </a:r>
          </a:p>
        </p:txBody>
      </p:sp>
      <p:sp>
        <p:nvSpPr>
          <p:cNvPr id="2" name="文本框 1">
            <a:extLst>
              <a:ext uri="{FF2B5EF4-FFF2-40B4-BE49-F238E27FC236}">
                <a16:creationId xmlns:a16="http://schemas.microsoft.com/office/drawing/2014/main" id="{154EB773-F5F5-4BC8-803C-89DC917A1D40}"/>
              </a:ext>
            </a:extLst>
          </p:cNvPr>
          <p:cNvSpPr txBox="1"/>
          <p:nvPr/>
        </p:nvSpPr>
        <p:spPr>
          <a:xfrm>
            <a:off x="1847654" y="4899776"/>
            <a:ext cx="1595309" cy="369332"/>
          </a:xfrm>
          <a:prstGeom prst="rect">
            <a:avLst/>
          </a:prstGeom>
          <a:noFill/>
        </p:spPr>
        <p:txBody>
          <a:bodyPr wrap="none" rtlCol="0">
            <a:spAutoFit/>
          </a:bodyPr>
          <a:lstStyle/>
          <a:p>
            <a:r>
              <a:rPr lang="en-US" altLang="zh-CN" dirty="0"/>
              <a:t>(3)</a:t>
            </a:r>
            <a:r>
              <a:rPr lang="zh-CN" altLang="en-US" dirty="0"/>
              <a:t>对外的接口</a:t>
            </a:r>
          </a:p>
        </p:txBody>
      </p:sp>
      <p:pic>
        <p:nvPicPr>
          <p:cNvPr id="16" name="图片 15">
            <a:extLst>
              <a:ext uri="{FF2B5EF4-FFF2-40B4-BE49-F238E27FC236}">
                <a16:creationId xmlns:a16="http://schemas.microsoft.com/office/drawing/2014/main" id="{394D81CA-45AF-403C-A45F-59C0ED0A5AF9}"/>
              </a:ext>
            </a:extLst>
          </p:cNvPr>
          <p:cNvPicPr>
            <a:picLocks noChangeAspect="1"/>
          </p:cNvPicPr>
          <p:nvPr/>
        </p:nvPicPr>
        <p:blipFill>
          <a:blip r:embed="rId5"/>
          <a:stretch>
            <a:fillRect/>
          </a:stretch>
        </p:blipFill>
        <p:spPr>
          <a:xfrm>
            <a:off x="6735621" y="2344421"/>
            <a:ext cx="5143946" cy="2949196"/>
          </a:xfrm>
          <a:prstGeom prst="rect">
            <a:avLst/>
          </a:prstGeom>
        </p:spPr>
      </p:pic>
      <p:sp>
        <p:nvSpPr>
          <p:cNvPr id="4" name="文本框 3">
            <a:extLst>
              <a:ext uri="{FF2B5EF4-FFF2-40B4-BE49-F238E27FC236}">
                <a16:creationId xmlns:a16="http://schemas.microsoft.com/office/drawing/2014/main" id="{4D95AB5E-7383-40D7-985D-C672B8CF99D9}"/>
              </a:ext>
            </a:extLst>
          </p:cNvPr>
          <p:cNvSpPr txBox="1"/>
          <p:nvPr/>
        </p:nvSpPr>
        <p:spPr>
          <a:xfrm>
            <a:off x="1847654" y="3065825"/>
            <a:ext cx="1107996" cy="369332"/>
          </a:xfrm>
          <a:prstGeom prst="rect">
            <a:avLst/>
          </a:prstGeom>
          <a:noFill/>
        </p:spPr>
        <p:txBody>
          <a:bodyPr wrap="none" rtlCol="0">
            <a:spAutoFit/>
          </a:bodyPr>
          <a:lstStyle/>
          <a:p>
            <a:r>
              <a:rPr lang="zh-CN" altLang="en-US" dirty="0"/>
              <a:t>下落速度</a:t>
            </a:r>
          </a:p>
        </p:txBody>
      </p:sp>
    </p:spTree>
    <p:extLst>
      <p:ext uri="{BB962C8B-B14F-4D97-AF65-F5344CB8AC3E}">
        <p14:creationId xmlns:p14="http://schemas.microsoft.com/office/powerpoint/2010/main" val="2216300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500"/>
                                        <p:tgtEl>
                                          <p:spTgt spid="2"/>
                                        </p:tgtEl>
                                      </p:cBhvr>
                                    </p:animEffect>
                                  </p:childTnLst>
                                </p:cTn>
                              </p:par>
                            </p:childTnLst>
                          </p:cTn>
                        </p:par>
                        <p:par>
                          <p:cTn id="23" fill="hold">
                            <p:stCondLst>
                              <p:cond delay="500"/>
                            </p:stCondLst>
                            <p:childTnLst>
                              <p:par>
                                <p:cTn id="24" presetID="16" presetClass="entr" presetSubtype="21" fill="hold" nodeType="after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barn(inVertical)">
                                      <p:cBhvr>
                                        <p:cTn id="26" dur="500"/>
                                        <p:tgtEl>
                                          <p:spTgt spid="16"/>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fade">
                                      <p:cBhvr>
                                        <p:cTn id="2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3" grpId="0"/>
      <p:bldP spid="13" grpId="0"/>
      <p:bldP spid="14" grpId="0"/>
      <p:bldP spid="10" grpId="0"/>
      <p:bldP spid="2" grpId="0"/>
      <p:bldP spid="4"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FF8"/>
        </a:solidFill>
        <a:effectLst/>
      </p:bgPr>
    </p:bg>
    <p:spTree>
      <p:nvGrpSpPr>
        <p:cNvPr id="1" name=""/>
        <p:cNvGrpSpPr/>
        <p:nvPr/>
      </p:nvGrpSpPr>
      <p:grpSpPr>
        <a:xfrm>
          <a:off x="0" y="0"/>
          <a:ext cx="0" cy="0"/>
          <a:chOff x="0" y="0"/>
          <a:chExt cx="0" cy="0"/>
        </a:xfrm>
      </p:grpSpPr>
      <p:pic>
        <p:nvPicPr>
          <p:cNvPr id="101" name="图形 100" descr="线箭头左旋">
            <a:hlinkClick r:id="rId2" action="ppaction://hlinksldjump"/>
            <a:extLst>
              <a:ext uri="{FF2B5EF4-FFF2-40B4-BE49-F238E27FC236}">
                <a16:creationId xmlns:a16="http://schemas.microsoft.com/office/drawing/2014/main" id="{5AD0691B-4BA3-4929-96C2-7DD191BFDAD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0" y="6303390"/>
            <a:ext cx="554610" cy="554610"/>
          </a:xfrm>
          <a:prstGeom prst="rect">
            <a:avLst/>
          </a:prstGeom>
        </p:spPr>
      </p:pic>
      <p:sp>
        <p:nvSpPr>
          <p:cNvPr id="11" name="文本框 10">
            <a:extLst>
              <a:ext uri="{FF2B5EF4-FFF2-40B4-BE49-F238E27FC236}">
                <a16:creationId xmlns:a16="http://schemas.microsoft.com/office/drawing/2014/main" id="{4D9248D3-5BFF-4CBA-B1F5-163EBD15D0E2}"/>
              </a:ext>
            </a:extLst>
          </p:cNvPr>
          <p:cNvSpPr txBox="1"/>
          <p:nvPr/>
        </p:nvSpPr>
        <p:spPr>
          <a:xfrm>
            <a:off x="238351" y="178094"/>
            <a:ext cx="2954655" cy="584775"/>
          </a:xfrm>
          <a:prstGeom prst="rect">
            <a:avLst/>
          </a:prstGeom>
          <a:noFill/>
        </p:spPr>
        <p:txBody>
          <a:bodyPr wrap="none" rtlCol="0">
            <a:spAutoFit/>
          </a:bodyPr>
          <a:lstStyle/>
          <a:p>
            <a:r>
              <a:rPr lang="zh-CN" altLang="en-US" sz="3200" b="1" dirty="0"/>
              <a:t>定义类</a:t>
            </a:r>
            <a:r>
              <a:rPr lang="zh-CN" altLang="en-US" sz="2000" dirty="0"/>
              <a:t>（打造零件）</a:t>
            </a:r>
          </a:p>
        </p:txBody>
      </p:sp>
      <p:sp>
        <p:nvSpPr>
          <p:cNvPr id="12" name="文本框 11">
            <a:extLst>
              <a:ext uri="{FF2B5EF4-FFF2-40B4-BE49-F238E27FC236}">
                <a16:creationId xmlns:a16="http://schemas.microsoft.com/office/drawing/2014/main" id="{6B0CD523-81FD-447A-9D47-882D72CCCB8B}"/>
              </a:ext>
            </a:extLst>
          </p:cNvPr>
          <p:cNvSpPr txBox="1"/>
          <p:nvPr/>
        </p:nvSpPr>
        <p:spPr>
          <a:xfrm>
            <a:off x="3144809" y="314881"/>
            <a:ext cx="1467068" cy="400110"/>
          </a:xfrm>
          <a:prstGeom prst="rect">
            <a:avLst/>
          </a:prstGeom>
          <a:noFill/>
        </p:spPr>
        <p:txBody>
          <a:bodyPr wrap="none" rtlCol="0">
            <a:spAutoFit/>
          </a:bodyPr>
          <a:lstStyle/>
          <a:p>
            <a:r>
              <a:rPr lang="zh-CN" altLang="en-US" sz="2000" dirty="0"/>
              <a:t>空战游戏：</a:t>
            </a:r>
          </a:p>
        </p:txBody>
      </p:sp>
      <p:sp>
        <p:nvSpPr>
          <p:cNvPr id="5" name="文本框 4">
            <a:extLst>
              <a:ext uri="{FF2B5EF4-FFF2-40B4-BE49-F238E27FC236}">
                <a16:creationId xmlns:a16="http://schemas.microsoft.com/office/drawing/2014/main" id="{2B40A8E1-6F35-408B-AED0-809C3001EF57}"/>
              </a:ext>
            </a:extLst>
          </p:cNvPr>
          <p:cNvSpPr txBox="1"/>
          <p:nvPr/>
        </p:nvSpPr>
        <p:spPr>
          <a:xfrm>
            <a:off x="1159497" y="1168924"/>
            <a:ext cx="2339102" cy="461665"/>
          </a:xfrm>
          <a:prstGeom prst="rect">
            <a:avLst/>
          </a:prstGeom>
          <a:noFill/>
        </p:spPr>
        <p:txBody>
          <a:bodyPr wrap="none" rtlCol="0">
            <a:spAutoFit/>
          </a:bodyPr>
          <a:lstStyle/>
          <a:p>
            <a:r>
              <a:rPr lang="zh-CN" altLang="en-US" sz="2400" b="1" dirty="0"/>
              <a:t>战机类的定义：</a:t>
            </a:r>
          </a:p>
        </p:txBody>
      </p:sp>
      <p:sp>
        <p:nvSpPr>
          <p:cNvPr id="6" name="文本框 5">
            <a:extLst>
              <a:ext uri="{FF2B5EF4-FFF2-40B4-BE49-F238E27FC236}">
                <a16:creationId xmlns:a16="http://schemas.microsoft.com/office/drawing/2014/main" id="{434C061E-2AA5-43B2-B272-5DA375C97B7C}"/>
              </a:ext>
            </a:extLst>
          </p:cNvPr>
          <p:cNvSpPr txBox="1"/>
          <p:nvPr/>
        </p:nvSpPr>
        <p:spPr>
          <a:xfrm>
            <a:off x="1657222" y="1944311"/>
            <a:ext cx="3276859" cy="400110"/>
          </a:xfrm>
          <a:prstGeom prst="rect">
            <a:avLst/>
          </a:prstGeom>
          <a:noFill/>
        </p:spPr>
        <p:txBody>
          <a:bodyPr wrap="none" rtlCol="0">
            <a:spAutoFit/>
          </a:bodyPr>
          <a:lstStyle/>
          <a:p>
            <a:r>
              <a:rPr lang="zh-CN" altLang="en-US" sz="2000" b="1" dirty="0"/>
              <a:t>战机类会有什么数据成员？</a:t>
            </a:r>
          </a:p>
        </p:txBody>
      </p:sp>
      <p:sp>
        <p:nvSpPr>
          <p:cNvPr id="7" name="文本框 6">
            <a:extLst>
              <a:ext uri="{FF2B5EF4-FFF2-40B4-BE49-F238E27FC236}">
                <a16:creationId xmlns:a16="http://schemas.microsoft.com/office/drawing/2014/main" id="{3565C26B-4A07-4C81-BCD9-05082945A94B}"/>
              </a:ext>
            </a:extLst>
          </p:cNvPr>
          <p:cNvSpPr txBox="1"/>
          <p:nvPr/>
        </p:nvSpPr>
        <p:spPr>
          <a:xfrm>
            <a:off x="1715678" y="3656552"/>
            <a:ext cx="3251211" cy="400110"/>
          </a:xfrm>
          <a:prstGeom prst="rect">
            <a:avLst/>
          </a:prstGeom>
          <a:noFill/>
        </p:spPr>
        <p:txBody>
          <a:bodyPr wrap="none" rtlCol="0">
            <a:spAutoFit/>
          </a:bodyPr>
          <a:lstStyle/>
          <a:p>
            <a:r>
              <a:rPr lang="zh-CN" altLang="en-US" sz="2000" b="1" dirty="0"/>
              <a:t>战机类会有什么成员函数</a:t>
            </a:r>
            <a:r>
              <a:rPr lang="zh-CN" altLang="en-US" b="1" dirty="0"/>
              <a:t>？</a:t>
            </a:r>
          </a:p>
        </p:txBody>
      </p:sp>
      <p:sp>
        <p:nvSpPr>
          <p:cNvPr id="8" name="文本框 7">
            <a:extLst>
              <a:ext uri="{FF2B5EF4-FFF2-40B4-BE49-F238E27FC236}">
                <a16:creationId xmlns:a16="http://schemas.microsoft.com/office/drawing/2014/main" id="{8CA6E08C-D780-47BA-B4E1-256B5615D5B7}"/>
              </a:ext>
            </a:extLst>
          </p:cNvPr>
          <p:cNvSpPr txBox="1"/>
          <p:nvPr/>
        </p:nvSpPr>
        <p:spPr>
          <a:xfrm>
            <a:off x="2090834" y="2535032"/>
            <a:ext cx="3575018" cy="369332"/>
          </a:xfrm>
          <a:prstGeom prst="rect">
            <a:avLst/>
          </a:prstGeom>
          <a:noFill/>
        </p:spPr>
        <p:txBody>
          <a:bodyPr wrap="none" rtlCol="0">
            <a:spAutoFit/>
          </a:bodyPr>
          <a:lstStyle/>
          <a:p>
            <a:r>
              <a:rPr lang="zh-CN" altLang="en-US" dirty="0"/>
              <a:t>位置坐标：</a:t>
            </a:r>
            <a:r>
              <a:rPr lang="en-US" altLang="zh-CN" dirty="0"/>
              <a:t>x, y(</a:t>
            </a:r>
            <a:r>
              <a:rPr lang="zh-CN" altLang="en-US" dirty="0"/>
              <a:t>继承于飞行物类）</a:t>
            </a:r>
          </a:p>
        </p:txBody>
      </p:sp>
      <p:sp>
        <p:nvSpPr>
          <p:cNvPr id="2" name="文本框 1">
            <a:extLst>
              <a:ext uri="{FF2B5EF4-FFF2-40B4-BE49-F238E27FC236}">
                <a16:creationId xmlns:a16="http://schemas.microsoft.com/office/drawing/2014/main" id="{979BF7BE-BAAF-4898-B0D1-819499B7AD05}"/>
              </a:ext>
            </a:extLst>
          </p:cNvPr>
          <p:cNvSpPr txBox="1"/>
          <p:nvPr/>
        </p:nvSpPr>
        <p:spPr>
          <a:xfrm>
            <a:off x="2090834" y="3120407"/>
            <a:ext cx="4931158" cy="369332"/>
          </a:xfrm>
          <a:prstGeom prst="rect">
            <a:avLst/>
          </a:prstGeom>
          <a:noFill/>
        </p:spPr>
        <p:txBody>
          <a:bodyPr wrap="none" rtlCol="0">
            <a:spAutoFit/>
          </a:bodyPr>
          <a:lstStyle/>
          <a:p>
            <a:r>
              <a:rPr lang="zh-CN" altLang="en-US" dirty="0"/>
              <a:t>弹夹：子弹类包含于战机类</a:t>
            </a:r>
            <a:r>
              <a:rPr lang="en-US" altLang="zh-CN" dirty="0"/>
              <a:t>(</a:t>
            </a:r>
            <a:r>
              <a:rPr lang="zh-CN" altLang="en-US" dirty="0"/>
              <a:t>用数组可以实现 ）</a:t>
            </a:r>
          </a:p>
        </p:txBody>
      </p:sp>
      <p:sp>
        <p:nvSpPr>
          <p:cNvPr id="3" name="文本框 2">
            <a:extLst>
              <a:ext uri="{FF2B5EF4-FFF2-40B4-BE49-F238E27FC236}">
                <a16:creationId xmlns:a16="http://schemas.microsoft.com/office/drawing/2014/main" id="{0C2214C4-C90F-4BD2-B961-C74DDE8DE3A1}"/>
              </a:ext>
            </a:extLst>
          </p:cNvPr>
          <p:cNvSpPr txBox="1"/>
          <p:nvPr/>
        </p:nvSpPr>
        <p:spPr>
          <a:xfrm>
            <a:off x="1847654" y="4999461"/>
            <a:ext cx="5519460" cy="369332"/>
          </a:xfrm>
          <a:prstGeom prst="rect">
            <a:avLst/>
          </a:prstGeom>
          <a:noFill/>
        </p:spPr>
        <p:txBody>
          <a:bodyPr wrap="none" rtlCol="0">
            <a:spAutoFit/>
          </a:bodyPr>
          <a:lstStyle/>
          <a:p>
            <a:r>
              <a:rPr lang="en-US" altLang="zh-CN" dirty="0"/>
              <a:t>(3)</a:t>
            </a:r>
            <a:r>
              <a:rPr lang="zh-CN" altLang="en-US" dirty="0"/>
              <a:t>控制移动的函数：根据用户输入进行修改位置坐标</a:t>
            </a:r>
          </a:p>
        </p:txBody>
      </p:sp>
      <p:sp>
        <p:nvSpPr>
          <p:cNvPr id="4" name="文本框 3">
            <a:extLst>
              <a:ext uri="{FF2B5EF4-FFF2-40B4-BE49-F238E27FC236}">
                <a16:creationId xmlns:a16="http://schemas.microsoft.com/office/drawing/2014/main" id="{6FEDA5EB-22C2-42B5-84AF-4D33B30990EC}"/>
              </a:ext>
            </a:extLst>
          </p:cNvPr>
          <p:cNvSpPr txBox="1"/>
          <p:nvPr/>
        </p:nvSpPr>
        <p:spPr>
          <a:xfrm>
            <a:off x="1847654" y="5535606"/>
            <a:ext cx="10068782" cy="369332"/>
          </a:xfrm>
          <a:prstGeom prst="rect">
            <a:avLst/>
          </a:prstGeom>
          <a:noFill/>
        </p:spPr>
        <p:txBody>
          <a:bodyPr wrap="none" rtlCol="0">
            <a:spAutoFit/>
          </a:bodyPr>
          <a:lstStyle/>
          <a:p>
            <a:r>
              <a:rPr lang="en-US" altLang="zh-CN" dirty="0"/>
              <a:t>(4)</a:t>
            </a:r>
            <a:r>
              <a:rPr lang="zh-CN" altLang="en-US" dirty="0"/>
              <a:t>发射子弹的函数：根据用户输入修改弹夹内子弹的位置信息（这个函数设成子弹类的友元函数）</a:t>
            </a:r>
          </a:p>
        </p:txBody>
      </p:sp>
      <p:sp>
        <p:nvSpPr>
          <p:cNvPr id="13" name="文本框 12">
            <a:extLst>
              <a:ext uri="{FF2B5EF4-FFF2-40B4-BE49-F238E27FC236}">
                <a16:creationId xmlns:a16="http://schemas.microsoft.com/office/drawing/2014/main" id="{FB371448-9A72-4FEB-9D1F-CEDF3DEAAE93}"/>
              </a:ext>
            </a:extLst>
          </p:cNvPr>
          <p:cNvSpPr txBox="1"/>
          <p:nvPr/>
        </p:nvSpPr>
        <p:spPr>
          <a:xfrm>
            <a:off x="1847654" y="4002074"/>
            <a:ext cx="1364476" cy="369332"/>
          </a:xfrm>
          <a:prstGeom prst="rect">
            <a:avLst/>
          </a:prstGeom>
          <a:noFill/>
        </p:spPr>
        <p:txBody>
          <a:bodyPr wrap="square" rtlCol="0">
            <a:spAutoFit/>
          </a:bodyPr>
          <a:lstStyle/>
          <a:p>
            <a:r>
              <a:rPr lang="en-US" altLang="zh-CN" dirty="0"/>
              <a:t>(1)</a:t>
            </a:r>
            <a:r>
              <a:rPr lang="zh-CN" altLang="en-US" dirty="0"/>
              <a:t>构造函数</a:t>
            </a:r>
            <a:endParaRPr lang="en-US" altLang="zh-CN" dirty="0"/>
          </a:p>
        </p:txBody>
      </p:sp>
      <p:sp>
        <p:nvSpPr>
          <p:cNvPr id="14" name="文本框 13">
            <a:extLst>
              <a:ext uri="{FF2B5EF4-FFF2-40B4-BE49-F238E27FC236}">
                <a16:creationId xmlns:a16="http://schemas.microsoft.com/office/drawing/2014/main" id="{7BE6694F-0696-45D4-B742-8F9BC970BB41}"/>
              </a:ext>
            </a:extLst>
          </p:cNvPr>
          <p:cNvSpPr txBox="1"/>
          <p:nvPr/>
        </p:nvSpPr>
        <p:spPr>
          <a:xfrm>
            <a:off x="1847654" y="4463316"/>
            <a:ext cx="1417376" cy="369332"/>
          </a:xfrm>
          <a:prstGeom prst="rect">
            <a:avLst/>
          </a:prstGeom>
          <a:noFill/>
        </p:spPr>
        <p:txBody>
          <a:bodyPr wrap="square" rtlCol="0">
            <a:spAutoFit/>
          </a:bodyPr>
          <a:lstStyle/>
          <a:p>
            <a:r>
              <a:rPr lang="en-US" altLang="zh-CN" dirty="0"/>
              <a:t>(2)</a:t>
            </a:r>
            <a:r>
              <a:rPr lang="zh-CN" altLang="en-US" dirty="0"/>
              <a:t>析构函数</a:t>
            </a:r>
          </a:p>
        </p:txBody>
      </p:sp>
      <p:pic>
        <p:nvPicPr>
          <p:cNvPr id="10" name="图片 9">
            <a:extLst>
              <a:ext uri="{FF2B5EF4-FFF2-40B4-BE49-F238E27FC236}">
                <a16:creationId xmlns:a16="http://schemas.microsoft.com/office/drawing/2014/main" id="{5DDB1CA3-B2BE-4222-9B4C-2A21C4EFC6D9}"/>
              </a:ext>
            </a:extLst>
          </p:cNvPr>
          <p:cNvPicPr>
            <a:picLocks noChangeAspect="1"/>
          </p:cNvPicPr>
          <p:nvPr/>
        </p:nvPicPr>
        <p:blipFill>
          <a:blip r:embed="rId5"/>
          <a:stretch>
            <a:fillRect/>
          </a:stretch>
        </p:blipFill>
        <p:spPr>
          <a:xfrm>
            <a:off x="7367114" y="1618698"/>
            <a:ext cx="4734757" cy="3750095"/>
          </a:xfrm>
          <a:prstGeom prst="rect">
            <a:avLst/>
          </a:prstGeom>
        </p:spPr>
      </p:pic>
    </p:spTree>
    <p:extLst>
      <p:ext uri="{BB962C8B-B14F-4D97-AF65-F5344CB8AC3E}">
        <p14:creationId xmlns:p14="http://schemas.microsoft.com/office/powerpoint/2010/main" val="1512479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childTnLst>
                          </p:cTn>
                        </p:par>
                        <p:par>
                          <p:cTn id="23" fill="hold">
                            <p:stCondLst>
                              <p:cond delay="500"/>
                            </p:stCondLst>
                            <p:childTnLst>
                              <p:par>
                                <p:cTn id="24" presetID="16" presetClass="entr" presetSubtype="21" fill="hold" nodeType="after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barn(inVertical)">
                                      <p:cBhvr>
                                        <p:cTn id="2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2" grpId="0"/>
      <p:bldP spid="3" grpId="0"/>
      <p:bldP spid="4" grpId="0"/>
      <p:bldP spid="13" grpId="0"/>
      <p:bldP spid="14"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FF8"/>
        </a:solidFill>
        <a:effectLst/>
      </p:bgPr>
    </p:bg>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EBCCBE78-B993-4CCB-80A8-DE5134EFF2FE}"/>
              </a:ext>
            </a:extLst>
          </p:cNvPr>
          <p:cNvSpPr txBox="1"/>
          <p:nvPr/>
        </p:nvSpPr>
        <p:spPr>
          <a:xfrm>
            <a:off x="263951" y="471340"/>
            <a:ext cx="3389069" cy="584775"/>
          </a:xfrm>
          <a:prstGeom prst="rect">
            <a:avLst/>
          </a:prstGeom>
          <a:noFill/>
        </p:spPr>
        <p:txBody>
          <a:bodyPr wrap="none" rtlCol="0">
            <a:spAutoFit/>
          </a:bodyPr>
          <a:lstStyle/>
          <a:p>
            <a:r>
              <a:rPr lang="zh-CN" altLang="en-US" sz="3200" b="1" dirty="0"/>
              <a:t>写</a:t>
            </a:r>
            <a:r>
              <a:rPr lang="en-US" altLang="zh-CN" sz="3200" b="1" dirty="0"/>
              <a:t>main()</a:t>
            </a:r>
            <a:r>
              <a:rPr lang="zh-CN" altLang="en-US" sz="3200" b="1" dirty="0"/>
              <a:t>函数 </a:t>
            </a:r>
            <a:r>
              <a:rPr lang="en-US" altLang="zh-CN" sz="2000" dirty="0"/>
              <a:t>(</a:t>
            </a:r>
            <a:r>
              <a:rPr lang="zh-CN" altLang="en-US" sz="2000" dirty="0"/>
              <a:t>搭建</a:t>
            </a:r>
            <a:r>
              <a:rPr lang="en-US" altLang="zh-CN" sz="2000" dirty="0"/>
              <a:t>)</a:t>
            </a:r>
            <a:endParaRPr lang="zh-CN" altLang="en-US" sz="2000" dirty="0"/>
          </a:p>
        </p:txBody>
      </p:sp>
      <p:sp>
        <p:nvSpPr>
          <p:cNvPr id="3" name="文本框 2">
            <a:extLst>
              <a:ext uri="{FF2B5EF4-FFF2-40B4-BE49-F238E27FC236}">
                <a16:creationId xmlns:a16="http://schemas.microsoft.com/office/drawing/2014/main" id="{50C2E036-EC16-43A1-8195-03574119E71F}"/>
              </a:ext>
            </a:extLst>
          </p:cNvPr>
          <p:cNvSpPr txBox="1"/>
          <p:nvPr/>
        </p:nvSpPr>
        <p:spPr>
          <a:xfrm>
            <a:off x="876693" y="1847654"/>
            <a:ext cx="9648795" cy="369332"/>
          </a:xfrm>
          <a:prstGeom prst="rect">
            <a:avLst/>
          </a:prstGeom>
          <a:noFill/>
        </p:spPr>
        <p:txBody>
          <a:bodyPr wrap="none" rtlCol="0">
            <a:spAutoFit/>
          </a:bodyPr>
          <a:lstStyle/>
          <a:p>
            <a:r>
              <a:rPr lang="zh-CN" altLang="en-US" dirty="0"/>
              <a:t>实例化各种对象：子弹、战机可以用数组或数组指针进行实例化</a:t>
            </a:r>
            <a:r>
              <a:rPr lang="zh-CN" altLang="en-US" strike="sngStrike" dirty="0">
                <a:solidFill>
                  <a:schemeClr val="bg1">
                    <a:lumMod val="65000"/>
                  </a:schemeClr>
                </a:solidFill>
              </a:rPr>
              <a:t>（这样你就拥有很多对象了）</a:t>
            </a:r>
          </a:p>
        </p:txBody>
      </p:sp>
      <p:sp>
        <p:nvSpPr>
          <p:cNvPr id="6" name="文本框 5">
            <a:extLst>
              <a:ext uri="{FF2B5EF4-FFF2-40B4-BE49-F238E27FC236}">
                <a16:creationId xmlns:a16="http://schemas.microsoft.com/office/drawing/2014/main" id="{D54F211A-2FA1-481C-85E4-1178E7C56C66}"/>
              </a:ext>
            </a:extLst>
          </p:cNvPr>
          <p:cNvSpPr txBox="1"/>
          <p:nvPr/>
        </p:nvSpPr>
        <p:spPr>
          <a:xfrm>
            <a:off x="876693" y="2337847"/>
            <a:ext cx="4740400" cy="369332"/>
          </a:xfrm>
          <a:prstGeom prst="rect">
            <a:avLst/>
          </a:prstGeom>
          <a:noFill/>
        </p:spPr>
        <p:txBody>
          <a:bodyPr wrap="none" rtlCol="0">
            <a:spAutoFit/>
          </a:bodyPr>
          <a:lstStyle/>
          <a:p>
            <a:r>
              <a:rPr lang="zh-CN" altLang="en-US" dirty="0"/>
              <a:t>用一个大循环</a:t>
            </a:r>
            <a:r>
              <a:rPr lang="en-US" altLang="zh-CN" dirty="0"/>
              <a:t>while(true)</a:t>
            </a:r>
            <a:r>
              <a:rPr lang="zh-CN" altLang="en-US" dirty="0"/>
              <a:t>模拟游戏的持续运行</a:t>
            </a:r>
          </a:p>
        </p:txBody>
      </p:sp>
      <p:sp>
        <p:nvSpPr>
          <p:cNvPr id="7" name="文本框 6">
            <a:extLst>
              <a:ext uri="{FF2B5EF4-FFF2-40B4-BE49-F238E27FC236}">
                <a16:creationId xmlns:a16="http://schemas.microsoft.com/office/drawing/2014/main" id="{9835711B-1512-415B-9489-DD6A45D3947A}"/>
              </a:ext>
            </a:extLst>
          </p:cNvPr>
          <p:cNvSpPr txBox="1"/>
          <p:nvPr/>
        </p:nvSpPr>
        <p:spPr>
          <a:xfrm>
            <a:off x="876693" y="2828040"/>
            <a:ext cx="3861955" cy="369332"/>
          </a:xfrm>
          <a:prstGeom prst="rect">
            <a:avLst/>
          </a:prstGeom>
          <a:noFill/>
        </p:spPr>
        <p:txBody>
          <a:bodyPr wrap="none" rtlCol="0">
            <a:spAutoFit/>
          </a:bodyPr>
          <a:lstStyle/>
          <a:p>
            <a:r>
              <a:rPr lang="zh-CN" altLang="en-US" dirty="0"/>
              <a:t>调用各个对象的</a:t>
            </a:r>
            <a:r>
              <a:rPr lang="en-US" altLang="zh-CN" dirty="0"/>
              <a:t>print()</a:t>
            </a:r>
            <a:r>
              <a:rPr lang="zh-CN" altLang="en-US" dirty="0"/>
              <a:t>函数进行显示</a:t>
            </a:r>
          </a:p>
        </p:txBody>
      </p:sp>
      <p:sp>
        <p:nvSpPr>
          <p:cNvPr id="8" name="文本框 7">
            <a:extLst>
              <a:ext uri="{FF2B5EF4-FFF2-40B4-BE49-F238E27FC236}">
                <a16:creationId xmlns:a16="http://schemas.microsoft.com/office/drawing/2014/main" id="{2663B37B-EFDC-47A5-B697-513B1AB943B2}"/>
              </a:ext>
            </a:extLst>
          </p:cNvPr>
          <p:cNvSpPr txBox="1"/>
          <p:nvPr/>
        </p:nvSpPr>
        <p:spPr>
          <a:xfrm>
            <a:off x="876693" y="3291297"/>
            <a:ext cx="3700052" cy="369332"/>
          </a:xfrm>
          <a:prstGeom prst="rect">
            <a:avLst/>
          </a:prstGeom>
          <a:noFill/>
        </p:spPr>
        <p:txBody>
          <a:bodyPr wrap="none" rtlCol="0">
            <a:spAutoFit/>
          </a:bodyPr>
          <a:lstStyle/>
          <a:p>
            <a:r>
              <a:rPr lang="zh-CN" altLang="en-US" dirty="0"/>
              <a:t>调用各个对象改变自身坐标的函数</a:t>
            </a:r>
          </a:p>
        </p:txBody>
      </p:sp>
      <p:sp>
        <p:nvSpPr>
          <p:cNvPr id="4" name="文本框 3">
            <a:extLst>
              <a:ext uri="{FF2B5EF4-FFF2-40B4-BE49-F238E27FC236}">
                <a16:creationId xmlns:a16="http://schemas.microsoft.com/office/drawing/2014/main" id="{428473FA-6C41-4B16-8665-6A2C2935B98C}"/>
              </a:ext>
            </a:extLst>
          </p:cNvPr>
          <p:cNvSpPr txBox="1"/>
          <p:nvPr/>
        </p:nvSpPr>
        <p:spPr>
          <a:xfrm>
            <a:off x="876693" y="3754554"/>
            <a:ext cx="2492990" cy="369332"/>
          </a:xfrm>
          <a:prstGeom prst="rect">
            <a:avLst/>
          </a:prstGeom>
          <a:noFill/>
        </p:spPr>
        <p:txBody>
          <a:bodyPr wrap="none" rtlCol="0">
            <a:spAutoFit/>
          </a:bodyPr>
          <a:lstStyle/>
          <a:p>
            <a:r>
              <a:rPr lang="zh-CN" altLang="en-US" dirty="0"/>
              <a:t>各种对象之间的交流：</a:t>
            </a:r>
            <a:endParaRPr lang="en-US" altLang="zh-CN" dirty="0"/>
          </a:p>
        </p:txBody>
      </p:sp>
      <p:sp>
        <p:nvSpPr>
          <p:cNvPr id="5" name="文本框 4">
            <a:extLst>
              <a:ext uri="{FF2B5EF4-FFF2-40B4-BE49-F238E27FC236}">
                <a16:creationId xmlns:a16="http://schemas.microsoft.com/office/drawing/2014/main" id="{1585A4A0-CBE7-4C48-9CA6-A2D4A9780C34}"/>
              </a:ext>
            </a:extLst>
          </p:cNvPr>
          <p:cNvSpPr txBox="1"/>
          <p:nvPr/>
        </p:nvSpPr>
        <p:spPr>
          <a:xfrm>
            <a:off x="1536019" y="4391701"/>
            <a:ext cx="2484976" cy="369332"/>
          </a:xfrm>
          <a:prstGeom prst="rect">
            <a:avLst/>
          </a:prstGeom>
          <a:noFill/>
        </p:spPr>
        <p:txBody>
          <a:bodyPr wrap="none" rtlCol="0">
            <a:spAutoFit/>
          </a:bodyPr>
          <a:lstStyle/>
          <a:p>
            <a:r>
              <a:rPr lang="zh-CN" altLang="en-US" dirty="0"/>
              <a:t>敌机与战机之间的交流</a:t>
            </a:r>
          </a:p>
        </p:txBody>
      </p:sp>
      <p:sp>
        <p:nvSpPr>
          <p:cNvPr id="9" name="文本框 8">
            <a:extLst>
              <a:ext uri="{FF2B5EF4-FFF2-40B4-BE49-F238E27FC236}">
                <a16:creationId xmlns:a16="http://schemas.microsoft.com/office/drawing/2014/main" id="{BE005DFE-8588-4576-980D-076A2389E362}"/>
              </a:ext>
            </a:extLst>
          </p:cNvPr>
          <p:cNvSpPr txBox="1"/>
          <p:nvPr/>
        </p:nvSpPr>
        <p:spPr>
          <a:xfrm>
            <a:off x="1536019" y="4854958"/>
            <a:ext cx="2484976" cy="369332"/>
          </a:xfrm>
          <a:prstGeom prst="rect">
            <a:avLst/>
          </a:prstGeom>
          <a:noFill/>
        </p:spPr>
        <p:txBody>
          <a:bodyPr wrap="none" rtlCol="0">
            <a:spAutoFit/>
          </a:bodyPr>
          <a:lstStyle/>
          <a:p>
            <a:r>
              <a:rPr lang="zh-CN" altLang="en-US" dirty="0"/>
              <a:t>敌机与子弹之间的交流</a:t>
            </a:r>
          </a:p>
        </p:txBody>
      </p:sp>
      <p:sp>
        <p:nvSpPr>
          <p:cNvPr id="10" name="右大括号 9">
            <a:extLst>
              <a:ext uri="{FF2B5EF4-FFF2-40B4-BE49-F238E27FC236}">
                <a16:creationId xmlns:a16="http://schemas.microsoft.com/office/drawing/2014/main" id="{78C69A6F-FFD4-4004-924A-27AFB73957C8}"/>
              </a:ext>
            </a:extLst>
          </p:cNvPr>
          <p:cNvSpPr/>
          <p:nvPr/>
        </p:nvSpPr>
        <p:spPr>
          <a:xfrm>
            <a:off x="4020995" y="4576367"/>
            <a:ext cx="493894" cy="585646"/>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1" name="文本框 10">
            <a:extLst>
              <a:ext uri="{FF2B5EF4-FFF2-40B4-BE49-F238E27FC236}">
                <a16:creationId xmlns:a16="http://schemas.microsoft.com/office/drawing/2014/main" id="{7387B201-189E-4036-873D-E6E991EAA7B7}"/>
              </a:ext>
            </a:extLst>
          </p:cNvPr>
          <p:cNvSpPr txBox="1"/>
          <p:nvPr/>
        </p:nvSpPr>
        <p:spPr>
          <a:xfrm>
            <a:off x="4747525" y="4507850"/>
            <a:ext cx="6878806" cy="646331"/>
          </a:xfrm>
          <a:prstGeom prst="rect">
            <a:avLst/>
          </a:prstGeom>
          <a:noFill/>
        </p:spPr>
        <p:txBody>
          <a:bodyPr wrap="none" rtlCol="0">
            <a:spAutoFit/>
          </a:bodyPr>
          <a:lstStyle/>
          <a:p>
            <a:r>
              <a:rPr lang="zh-CN" altLang="en-US" dirty="0"/>
              <a:t>写一个函数在敌机类内部，通过调用战机类或者子弹类的成员函数</a:t>
            </a:r>
            <a:endParaRPr lang="en-US" altLang="zh-CN" dirty="0"/>
          </a:p>
          <a:p>
            <a:r>
              <a:rPr lang="zh-CN" altLang="en-US" dirty="0"/>
              <a:t>获取其位置信息，并进行碰撞判断</a:t>
            </a:r>
            <a:endParaRPr lang="en-US" altLang="zh-CN" dirty="0"/>
          </a:p>
        </p:txBody>
      </p:sp>
      <p:pic>
        <p:nvPicPr>
          <p:cNvPr id="12" name="图形 11" descr="线箭头左旋">
            <a:hlinkClick r:id="rId2" action="ppaction://hlinksldjump"/>
            <a:extLst>
              <a:ext uri="{FF2B5EF4-FFF2-40B4-BE49-F238E27FC236}">
                <a16:creationId xmlns:a16="http://schemas.microsoft.com/office/drawing/2014/main" id="{29D12EE9-994D-4AD2-AE95-972D47A6AC6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0" y="6303390"/>
            <a:ext cx="554610" cy="554610"/>
          </a:xfrm>
          <a:prstGeom prst="rect">
            <a:avLst/>
          </a:prstGeom>
        </p:spPr>
      </p:pic>
    </p:spTree>
    <p:extLst>
      <p:ext uri="{BB962C8B-B14F-4D97-AF65-F5344CB8AC3E}">
        <p14:creationId xmlns:p14="http://schemas.microsoft.com/office/powerpoint/2010/main" val="4784645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FF8"/>
        </a:solidFill>
        <a:effectLst/>
      </p:bgPr>
    </p:bg>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152E57CE-5635-4FE9-946E-178644E6D800}"/>
              </a:ext>
            </a:extLst>
          </p:cNvPr>
          <p:cNvSpPr txBox="1"/>
          <p:nvPr/>
        </p:nvSpPr>
        <p:spPr>
          <a:xfrm>
            <a:off x="5628261" y="1828798"/>
            <a:ext cx="1340796" cy="707886"/>
          </a:xfrm>
          <a:prstGeom prst="rect">
            <a:avLst/>
          </a:prstGeom>
          <a:noFill/>
        </p:spPr>
        <p:txBody>
          <a:bodyPr wrap="square" rtlCol="0">
            <a:spAutoFit/>
          </a:bodyPr>
          <a:lstStyle/>
          <a:p>
            <a:r>
              <a:rPr lang="zh-CN" altLang="en-US" sz="4000" dirty="0"/>
              <a:t>升级？</a:t>
            </a:r>
          </a:p>
        </p:txBody>
      </p:sp>
      <p:sp>
        <p:nvSpPr>
          <p:cNvPr id="3" name="文本框 2">
            <a:extLst>
              <a:ext uri="{FF2B5EF4-FFF2-40B4-BE49-F238E27FC236}">
                <a16:creationId xmlns:a16="http://schemas.microsoft.com/office/drawing/2014/main" id="{0D941FCD-F71F-4DA0-96AF-84371256DC71}"/>
              </a:ext>
            </a:extLst>
          </p:cNvPr>
          <p:cNvSpPr txBox="1"/>
          <p:nvPr/>
        </p:nvSpPr>
        <p:spPr>
          <a:xfrm>
            <a:off x="2872080" y="3306769"/>
            <a:ext cx="6853158" cy="707886"/>
          </a:xfrm>
          <a:prstGeom prst="rect">
            <a:avLst/>
          </a:prstGeom>
          <a:noFill/>
        </p:spPr>
        <p:txBody>
          <a:bodyPr wrap="none" rtlCol="0">
            <a:spAutoFit/>
          </a:bodyPr>
          <a:lstStyle/>
          <a:p>
            <a:r>
              <a:rPr lang="zh-CN" altLang="en-US" sz="4000" dirty="0"/>
              <a:t>开启你的脑洞，开始你的表演</a:t>
            </a:r>
          </a:p>
        </p:txBody>
      </p:sp>
    </p:spTree>
    <p:extLst>
      <p:ext uri="{BB962C8B-B14F-4D97-AF65-F5344CB8AC3E}">
        <p14:creationId xmlns:p14="http://schemas.microsoft.com/office/powerpoint/2010/main" val="3135965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FF8"/>
        </a:solidFill>
        <a:effectLst/>
      </p:bgPr>
    </p:bg>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49128688-29B1-4079-ABFD-19B3FFBB52B6}"/>
              </a:ext>
            </a:extLst>
          </p:cNvPr>
          <p:cNvSpPr txBox="1"/>
          <p:nvPr/>
        </p:nvSpPr>
        <p:spPr>
          <a:xfrm>
            <a:off x="437322" y="437322"/>
            <a:ext cx="3057247" cy="584775"/>
          </a:xfrm>
          <a:prstGeom prst="rect">
            <a:avLst/>
          </a:prstGeom>
          <a:noFill/>
        </p:spPr>
        <p:txBody>
          <a:bodyPr wrap="none" rtlCol="0">
            <a:spAutoFit/>
          </a:bodyPr>
          <a:lstStyle/>
          <a:p>
            <a:r>
              <a:rPr lang="zh-CN" altLang="en-US" sz="3200" b="1" dirty="0"/>
              <a:t>两种思路的总结</a:t>
            </a:r>
          </a:p>
        </p:txBody>
      </p:sp>
      <p:pic>
        <p:nvPicPr>
          <p:cNvPr id="3" name="图片 2">
            <a:extLst>
              <a:ext uri="{FF2B5EF4-FFF2-40B4-BE49-F238E27FC236}">
                <a16:creationId xmlns:a16="http://schemas.microsoft.com/office/drawing/2014/main" id="{C3A9B2C2-E430-4479-8285-D0B87DE18EC9}"/>
              </a:ext>
            </a:extLst>
          </p:cNvPr>
          <p:cNvPicPr>
            <a:picLocks noChangeAspect="1"/>
          </p:cNvPicPr>
          <p:nvPr/>
        </p:nvPicPr>
        <p:blipFill>
          <a:blip r:embed="rId2"/>
          <a:stretch>
            <a:fillRect/>
          </a:stretch>
        </p:blipFill>
        <p:spPr>
          <a:xfrm>
            <a:off x="1765952" y="1240470"/>
            <a:ext cx="1461741" cy="1652403"/>
          </a:xfrm>
          <a:prstGeom prst="rect">
            <a:avLst/>
          </a:prstGeom>
        </p:spPr>
      </p:pic>
      <p:pic>
        <p:nvPicPr>
          <p:cNvPr id="4" name="图片 3">
            <a:extLst>
              <a:ext uri="{FF2B5EF4-FFF2-40B4-BE49-F238E27FC236}">
                <a16:creationId xmlns:a16="http://schemas.microsoft.com/office/drawing/2014/main" id="{23BF0C58-2A1C-456C-9A6E-AFE0D9FE1975}"/>
              </a:ext>
            </a:extLst>
          </p:cNvPr>
          <p:cNvPicPr>
            <a:picLocks noChangeAspect="1"/>
          </p:cNvPicPr>
          <p:nvPr/>
        </p:nvPicPr>
        <p:blipFill>
          <a:blip r:embed="rId3"/>
          <a:stretch>
            <a:fillRect/>
          </a:stretch>
        </p:blipFill>
        <p:spPr>
          <a:xfrm>
            <a:off x="7901476" y="1240470"/>
            <a:ext cx="2676944" cy="1729306"/>
          </a:xfrm>
          <a:prstGeom prst="rect">
            <a:avLst/>
          </a:prstGeom>
        </p:spPr>
      </p:pic>
      <p:sp>
        <p:nvSpPr>
          <p:cNvPr id="5" name="文本框 4">
            <a:extLst>
              <a:ext uri="{FF2B5EF4-FFF2-40B4-BE49-F238E27FC236}">
                <a16:creationId xmlns:a16="http://schemas.microsoft.com/office/drawing/2014/main" id="{A56A4BDD-7ACB-47E8-8361-9394696559D7}"/>
              </a:ext>
            </a:extLst>
          </p:cNvPr>
          <p:cNvSpPr txBox="1"/>
          <p:nvPr/>
        </p:nvSpPr>
        <p:spPr>
          <a:xfrm>
            <a:off x="4770783" y="1769447"/>
            <a:ext cx="1308371" cy="1200329"/>
          </a:xfrm>
          <a:prstGeom prst="rect">
            <a:avLst/>
          </a:prstGeom>
          <a:noFill/>
        </p:spPr>
        <p:txBody>
          <a:bodyPr wrap="none" rtlCol="0">
            <a:spAutoFit/>
          </a:bodyPr>
          <a:lstStyle/>
          <a:p>
            <a:r>
              <a:rPr lang="en-US" altLang="zh-CN" sz="7200" dirty="0">
                <a:solidFill>
                  <a:schemeClr val="accent2">
                    <a:lumMod val="60000"/>
                    <a:lumOff val="40000"/>
                  </a:schemeClr>
                </a:solidFill>
                <a:latin typeface="Aller Display" panose="02000503000000020003" pitchFamily="2" charset="0"/>
              </a:rPr>
              <a:t>VS</a:t>
            </a:r>
            <a:endParaRPr lang="zh-CN" altLang="en-US" sz="7200" dirty="0">
              <a:solidFill>
                <a:schemeClr val="accent2">
                  <a:lumMod val="60000"/>
                  <a:lumOff val="40000"/>
                </a:schemeClr>
              </a:solidFill>
              <a:latin typeface="Aller Display" panose="02000503000000020003" pitchFamily="2" charset="0"/>
            </a:endParaRPr>
          </a:p>
        </p:txBody>
      </p:sp>
      <p:sp>
        <p:nvSpPr>
          <p:cNvPr id="8" name="文本框 7">
            <a:extLst>
              <a:ext uri="{FF2B5EF4-FFF2-40B4-BE49-F238E27FC236}">
                <a16:creationId xmlns:a16="http://schemas.microsoft.com/office/drawing/2014/main" id="{4C184478-2042-479B-85D9-E9641143F588}"/>
              </a:ext>
            </a:extLst>
          </p:cNvPr>
          <p:cNvSpPr txBox="1"/>
          <p:nvPr/>
        </p:nvSpPr>
        <p:spPr>
          <a:xfrm>
            <a:off x="1520370" y="3432359"/>
            <a:ext cx="2435282" cy="369332"/>
          </a:xfrm>
          <a:prstGeom prst="rect">
            <a:avLst/>
          </a:prstGeom>
          <a:noFill/>
        </p:spPr>
        <p:txBody>
          <a:bodyPr wrap="none" rtlCol="0">
            <a:spAutoFit/>
          </a:bodyPr>
          <a:lstStyle/>
          <a:p>
            <a:r>
              <a:rPr lang="en-US" altLang="zh-CN" dirty="0"/>
              <a:t>1.</a:t>
            </a:r>
            <a:r>
              <a:rPr lang="zh-CN" altLang="en-US" dirty="0"/>
              <a:t>结构简单，思路清晰</a:t>
            </a:r>
          </a:p>
        </p:txBody>
      </p:sp>
      <p:sp>
        <p:nvSpPr>
          <p:cNvPr id="9" name="文本框 8">
            <a:extLst>
              <a:ext uri="{FF2B5EF4-FFF2-40B4-BE49-F238E27FC236}">
                <a16:creationId xmlns:a16="http://schemas.microsoft.com/office/drawing/2014/main" id="{8B5EC0B6-7DA5-42D0-9B2C-E1F5A4BBA767}"/>
              </a:ext>
            </a:extLst>
          </p:cNvPr>
          <p:cNvSpPr txBox="1"/>
          <p:nvPr/>
        </p:nvSpPr>
        <p:spPr>
          <a:xfrm>
            <a:off x="7166177" y="3432359"/>
            <a:ext cx="2435282" cy="369332"/>
          </a:xfrm>
          <a:prstGeom prst="rect">
            <a:avLst/>
          </a:prstGeom>
          <a:noFill/>
        </p:spPr>
        <p:txBody>
          <a:bodyPr wrap="none" rtlCol="0">
            <a:spAutoFit/>
          </a:bodyPr>
          <a:lstStyle/>
          <a:p>
            <a:r>
              <a:rPr lang="en-US" altLang="zh-CN" dirty="0"/>
              <a:t>1.</a:t>
            </a:r>
            <a:r>
              <a:rPr lang="zh-CN" altLang="en-US" dirty="0"/>
              <a:t>结构复杂，容易秃头</a:t>
            </a:r>
          </a:p>
        </p:txBody>
      </p:sp>
      <p:sp>
        <p:nvSpPr>
          <p:cNvPr id="10" name="文本框 9">
            <a:extLst>
              <a:ext uri="{FF2B5EF4-FFF2-40B4-BE49-F238E27FC236}">
                <a16:creationId xmlns:a16="http://schemas.microsoft.com/office/drawing/2014/main" id="{45FC0B0B-50C8-454B-A2BC-2EE52ABABDF6}"/>
              </a:ext>
            </a:extLst>
          </p:cNvPr>
          <p:cNvSpPr txBox="1"/>
          <p:nvPr/>
        </p:nvSpPr>
        <p:spPr>
          <a:xfrm>
            <a:off x="1520370" y="4573062"/>
            <a:ext cx="3589444" cy="369332"/>
          </a:xfrm>
          <a:prstGeom prst="rect">
            <a:avLst/>
          </a:prstGeom>
          <a:noFill/>
        </p:spPr>
        <p:txBody>
          <a:bodyPr wrap="none" rtlCol="0">
            <a:spAutoFit/>
          </a:bodyPr>
          <a:lstStyle/>
          <a:p>
            <a:r>
              <a:rPr lang="en-US" altLang="zh-CN" dirty="0"/>
              <a:t>3.</a:t>
            </a:r>
            <a:r>
              <a:rPr lang="zh-CN" altLang="en-US" dirty="0"/>
              <a:t>整个程序是一个密不可分的整体</a:t>
            </a:r>
          </a:p>
        </p:txBody>
      </p:sp>
      <p:sp>
        <p:nvSpPr>
          <p:cNvPr id="11" name="文本框 10">
            <a:extLst>
              <a:ext uri="{FF2B5EF4-FFF2-40B4-BE49-F238E27FC236}">
                <a16:creationId xmlns:a16="http://schemas.microsoft.com/office/drawing/2014/main" id="{56584790-82AD-45B9-9997-7E768CF3F2F8}"/>
              </a:ext>
            </a:extLst>
          </p:cNvPr>
          <p:cNvSpPr txBox="1"/>
          <p:nvPr/>
        </p:nvSpPr>
        <p:spPr>
          <a:xfrm>
            <a:off x="7160762" y="4599442"/>
            <a:ext cx="2204450" cy="369332"/>
          </a:xfrm>
          <a:prstGeom prst="rect">
            <a:avLst/>
          </a:prstGeom>
          <a:noFill/>
        </p:spPr>
        <p:txBody>
          <a:bodyPr wrap="none" rtlCol="0">
            <a:spAutoFit/>
          </a:bodyPr>
          <a:lstStyle/>
          <a:p>
            <a:r>
              <a:rPr lang="en-US" altLang="zh-CN" dirty="0"/>
              <a:t>3.</a:t>
            </a:r>
            <a:r>
              <a:rPr lang="zh-CN" altLang="en-US" dirty="0"/>
              <a:t>各个部件相对独立</a:t>
            </a:r>
          </a:p>
        </p:txBody>
      </p:sp>
      <p:sp>
        <p:nvSpPr>
          <p:cNvPr id="12" name="文本框 11">
            <a:extLst>
              <a:ext uri="{FF2B5EF4-FFF2-40B4-BE49-F238E27FC236}">
                <a16:creationId xmlns:a16="http://schemas.microsoft.com/office/drawing/2014/main" id="{A427BDCF-F836-4E0B-9780-3A3F521CFF68}"/>
              </a:ext>
            </a:extLst>
          </p:cNvPr>
          <p:cNvSpPr txBox="1"/>
          <p:nvPr/>
        </p:nvSpPr>
        <p:spPr>
          <a:xfrm>
            <a:off x="7157556" y="4056175"/>
            <a:ext cx="1745991" cy="369332"/>
          </a:xfrm>
          <a:prstGeom prst="rect">
            <a:avLst/>
          </a:prstGeom>
          <a:noFill/>
        </p:spPr>
        <p:txBody>
          <a:bodyPr wrap="none" rtlCol="0">
            <a:spAutoFit/>
          </a:bodyPr>
          <a:lstStyle/>
          <a:p>
            <a:r>
              <a:rPr lang="en-US" altLang="zh-CN" dirty="0"/>
              <a:t>2.</a:t>
            </a:r>
            <a:r>
              <a:rPr lang="zh-CN" altLang="en-US" dirty="0"/>
              <a:t>侧重于定义类</a:t>
            </a:r>
          </a:p>
        </p:txBody>
      </p:sp>
      <p:sp>
        <p:nvSpPr>
          <p:cNvPr id="13" name="文本框 12">
            <a:extLst>
              <a:ext uri="{FF2B5EF4-FFF2-40B4-BE49-F238E27FC236}">
                <a16:creationId xmlns:a16="http://schemas.microsoft.com/office/drawing/2014/main" id="{39AE3C06-AE73-4B8B-ACC8-1B215010D608}"/>
              </a:ext>
            </a:extLst>
          </p:cNvPr>
          <p:cNvSpPr txBox="1"/>
          <p:nvPr/>
        </p:nvSpPr>
        <p:spPr>
          <a:xfrm>
            <a:off x="1520370" y="3988212"/>
            <a:ext cx="1511952" cy="369332"/>
          </a:xfrm>
          <a:prstGeom prst="rect">
            <a:avLst/>
          </a:prstGeom>
          <a:noFill/>
        </p:spPr>
        <p:txBody>
          <a:bodyPr wrap="none" rtlCol="0">
            <a:spAutoFit/>
          </a:bodyPr>
          <a:lstStyle/>
          <a:p>
            <a:r>
              <a:rPr lang="en-US" altLang="zh-CN" dirty="0"/>
              <a:t>2.</a:t>
            </a:r>
            <a:r>
              <a:rPr lang="zh-CN" altLang="en-US" dirty="0"/>
              <a:t>侧重于过程</a:t>
            </a:r>
          </a:p>
        </p:txBody>
      </p:sp>
      <p:sp>
        <p:nvSpPr>
          <p:cNvPr id="15" name="文本框 14">
            <a:extLst>
              <a:ext uri="{FF2B5EF4-FFF2-40B4-BE49-F238E27FC236}">
                <a16:creationId xmlns:a16="http://schemas.microsoft.com/office/drawing/2014/main" id="{F8F8117C-CEA4-4F87-BB86-E32BB2776E1D}"/>
              </a:ext>
            </a:extLst>
          </p:cNvPr>
          <p:cNvSpPr txBox="1"/>
          <p:nvPr/>
        </p:nvSpPr>
        <p:spPr>
          <a:xfrm>
            <a:off x="7160762" y="5161664"/>
            <a:ext cx="1742785" cy="369332"/>
          </a:xfrm>
          <a:prstGeom prst="rect">
            <a:avLst/>
          </a:prstGeom>
          <a:noFill/>
        </p:spPr>
        <p:txBody>
          <a:bodyPr wrap="none" rtlCol="0">
            <a:spAutoFit/>
          </a:bodyPr>
          <a:lstStyle/>
          <a:p>
            <a:r>
              <a:rPr lang="en-US" altLang="zh-CN" dirty="0"/>
              <a:t>4.</a:t>
            </a:r>
            <a:r>
              <a:rPr lang="zh-CN" altLang="en-US" dirty="0"/>
              <a:t>易于升级拓展</a:t>
            </a:r>
          </a:p>
        </p:txBody>
      </p:sp>
      <p:sp>
        <p:nvSpPr>
          <p:cNvPr id="17" name="文本框 16">
            <a:extLst>
              <a:ext uri="{FF2B5EF4-FFF2-40B4-BE49-F238E27FC236}">
                <a16:creationId xmlns:a16="http://schemas.microsoft.com/office/drawing/2014/main" id="{43A1A9A3-7BD1-43CA-9EA4-4065F8C4B552}"/>
              </a:ext>
            </a:extLst>
          </p:cNvPr>
          <p:cNvSpPr txBox="1"/>
          <p:nvPr/>
        </p:nvSpPr>
        <p:spPr>
          <a:xfrm>
            <a:off x="1527105" y="5093701"/>
            <a:ext cx="3358612" cy="369332"/>
          </a:xfrm>
          <a:prstGeom prst="rect">
            <a:avLst/>
          </a:prstGeom>
          <a:noFill/>
        </p:spPr>
        <p:txBody>
          <a:bodyPr wrap="none" rtlCol="0">
            <a:spAutoFit/>
          </a:bodyPr>
          <a:lstStyle/>
          <a:p>
            <a:r>
              <a:rPr lang="en-US" altLang="zh-CN" dirty="0"/>
              <a:t>4.</a:t>
            </a:r>
            <a:r>
              <a:rPr lang="zh-CN" altLang="en-US" dirty="0"/>
              <a:t>牵一发而动全身，升级维护难</a:t>
            </a:r>
          </a:p>
        </p:txBody>
      </p:sp>
      <p:sp>
        <p:nvSpPr>
          <p:cNvPr id="19" name="文本框 18">
            <a:extLst>
              <a:ext uri="{FF2B5EF4-FFF2-40B4-BE49-F238E27FC236}">
                <a16:creationId xmlns:a16="http://schemas.microsoft.com/office/drawing/2014/main" id="{F6B362B5-029F-40B2-A39C-88F1097C604C}"/>
              </a:ext>
            </a:extLst>
          </p:cNvPr>
          <p:cNvSpPr txBox="1"/>
          <p:nvPr/>
        </p:nvSpPr>
        <p:spPr>
          <a:xfrm>
            <a:off x="1527105" y="5614340"/>
            <a:ext cx="2877711" cy="369332"/>
          </a:xfrm>
          <a:prstGeom prst="rect">
            <a:avLst/>
          </a:prstGeom>
          <a:noFill/>
        </p:spPr>
        <p:txBody>
          <a:bodyPr wrap="none" rtlCol="0">
            <a:spAutoFit/>
          </a:bodyPr>
          <a:lstStyle/>
          <a:p>
            <a:r>
              <a:rPr lang="en-US" altLang="zh-CN" dirty="0"/>
              <a:t>5.</a:t>
            </a:r>
            <a:r>
              <a:rPr lang="zh-CN" altLang="en-US" dirty="0"/>
              <a:t>适用于小规模游戏的设计</a:t>
            </a:r>
          </a:p>
        </p:txBody>
      </p:sp>
      <p:sp>
        <p:nvSpPr>
          <p:cNvPr id="20" name="文本框 19">
            <a:extLst>
              <a:ext uri="{FF2B5EF4-FFF2-40B4-BE49-F238E27FC236}">
                <a16:creationId xmlns:a16="http://schemas.microsoft.com/office/drawing/2014/main" id="{EFEB5F97-2565-4630-B542-C5B4DE19D57B}"/>
              </a:ext>
            </a:extLst>
          </p:cNvPr>
          <p:cNvSpPr txBox="1"/>
          <p:nvPr/>
        </p:nvSpPr>
        <p:spPr>
          <a:xfrm>
            <a:off x="7166177" y="5682303"/>
            <a:ext cx="3127779" cy="369332"/>
          </a:xfrm>
          <a:prstGeom prst="rect">
            <a:avLst/>
          </a:prstGeom>
          <a:noFill/>
        </p:spPr>
        <p:txBody>
          <a:bodyPr wrap="none" rtlCol="0">
            <a:spAutoFit/>
          </a:bodyPr>
          <a:lstStyle/>
          <a:p>
            <a:r>
              <a:rPr lang="en-US" altLang="zh-CN" dirty="0"/>
              <a:t>5.</a:t>
            </a:r>
            <a:r>
              <a:rPr lang="zh-CN" altLang="en-US" dirty="0"/>
              <a:t>适用于设计元素多样的游戏</a:t>
            </a:r>
          </a:p>
        </p:txBody>
      </p:sp>
      <p:sp>
        <p:nvSpPr>
          <p:cNvPr id="21" name="文本框 20">
            <a:extLst>
              <a:ext uri="{FF2B5EF4-FFF2-40B4-BE49-F238E27FC236}">
                <a16:creationId xmlns:a16="http://schemas.microsoft.com/office/drawing/2014/main" id="{50F9AD1C-40ED-43CB-9D15-A1F4F874D9DC}"/>
              </a:ext>
            </a:extLst>
          </p:cNvPr>
          <p:cNvSpPr txBox="1"/>
          <p:nvPr/>
        </p:nvSpPr>
        <p:spPr>
          <a:xfrm>
            <a:off x="3789775" y="2104422"/>
            <a:ext cx="534121" cy="769441"/>
          </a:xfrm>
          <a:prstGeom prst="rect">
            <a:avLst/>
          </a:prstGeom>
          <a:noFill/>
        </p:spPr>
        <p:txBody>
          <a:bodyPr wrap="none" rtlCol="0">
            <a:spAutoFit/>
          </a:bodyPr>
          <a:lstStyle/>
          <a:p>
            <a:r>
              <a:rPr lang="en-US" altLang="zh-CN" sz="4400" b="1" dirty="0">
                <a:solidFill>
                  <a:schemeClr val="accent5">
                    <a:lumMod val="75000"/>
                  </a:schemeClr>
                </a:solidFill>
                <a:latin typeface="Comic Sans MS" panose="030F0702030302020204" pitchFamily="66" charset="0"/>
              </a:rPr>
              <a:t>C</a:t>
            </a:r>
            <a:endParaRPr lang="zh-CN" altLang="en-US" sz="4400" b="1" dirty="0">
              <a:solidFill>
                <a:schemeClr val="accent5">
                  <a:lumMod val="75000"/>
                </a:schemeClr>
              </a:solidFill>
              <a:latin typeface="Comic Sans MS" panose="030F0702030302020204" pitchFamily="66" charset="0"/>
            </a:endParaRPr>
          </a:p>
        </p:txBody>
      </p:sp>
      <p:sp>
        <p:nvSpPr>
          <p:cNvPr id="22" name="文本框 21">
            <a:extLst>
              <a:ext uri="{FF2B5EF4-FFF2-40B4-BE49-F238E27FC236}">
                <a16:creationId xmlns:a16="http://schemas.microsoft.com/office/drawing/2014/main" id="{3B6F6C17-6093-4C68-8B89-EFB3606AA6DE}"/>
              </a:ext>
            </a:extLst>
          </p:cNvPr>
          <p:cNvSpPr txBox="1"/>
          <p:nvPr/>
        </p:nvSpPr>
        <p:spPr>
          <a:xfrm>
            <a:off x="6613944" y="2066671"/>
            <a:ext cx="1223412" cy="769441"/>
          </a:xfrm>
          <a:prstGeom prst="rect">
            <a:avLst/>
          </a:prstGeom>
          <a:noFill/>
        </p:spPr>
        <p:txBody>
          <a:bodyPr wrap="none" rtlCol="0">
            <a:spAutoFit/>
          </a:bodyPr>
          <a:lstStyle/>
          <a:p>
            <a:r>
              <a:rPr lang="en-US" altLang="zh-CN" sz="4400" b="1" dirty="0">
                <a:solidFill>
                  <a:schemeClr val="accent5">
                    <a:lumMod val="75000"/>
                  </a:schemeClr>
                </a:solidFill>
                <a:latin typeface="Comic Sans MS" panose="030F0702030302020204" pitchFamily="66" charset="0"/>
              </a:rPr>
              <a:t>C++</a:t>
            </a:r>
            <a:endParaRPr lang="zh-CN" altLang="en-US" sz="4400" b="1" dirty="0">
              <a:solidFill>
                <a:schemeClr val="accent5">
                  <a:lumMod val="75000"/>
                </a:schemeClr>
              </a:solidFill>
              <a:latin typeface="Comic Sans MS" panose="030F0702030302020204" pitchFamily="66" charset="0"/>
            </a:endParaRPr>
          </a:p>
        </p:txBody>
      </p:sp>
    </p:spTree>
    <p:extLst>
      <p:ext uri="{BB962C8B-B14F-4D97-AF65-F5344CB8AC3E}">
        <p14:creationId xmlns:p14="http://schemas.microsoft.com/office/powerpoint/2010/main" val="38005754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FFF8"/>
        </a:solidFill>
        <a:effectLst/>
      </p:bgPr>
    </p:bg>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CA397395-F4D1-47EE-952C-89DE8F4243EC}"/>
              </a:ext>
            </a:extLst>
          </p:cNvPr>
          <p:cNvSpPr txBox="1"/>
          <p:nvPr/>
        </p:nvSpPr>
        <p:spPr>
          <a:xfrm>
            <a:off x="62474" y="117790"/>
            <a:ext cx="3914854" cy="400110"/>
          </a:xfrm>
          <a:prstGeom prst="rect">
            <a:avLst/>
          </a:prstGeom>
          <a:noFill/>
        </p:spPr>
        <p:txBody>
          <a:bodyPr wrap="none" rtlCol="0">
            <a:spAutoFit/>
          </a:bodyPr>
          <a:lstStyle/>
          <a:p>
            <a:r>
              <a:rPr lang="zh-CN" altLang="en-US" sz="2000" dirty="0"/>
              <a:t>简单介绍一下散列  </a:t>
            </a:r>
            <a:r>
              <a:rPr lang="en-US" altLang="zh-CN" sz="2000" dirty="0"/>
              <a:t>Hash  (</a:t>
            </a:r>
            <a:r>
              <a:rPr lang="zh-CN" altLang="en-US" sz="2000" dirty="0"/>
              <a:t>哈希）</a:t>
            </a:r>
          </a:p>
        </p:txBody>
      </p:sp>
      <p:sp>
        <p:nvSpPr>
          <p:cNvPr id="5" name="文本框 4">
            <a:extLst>
              <a:ext uri="{FF2B5EF4-FFF2-40B4-BE49-F238E27FC236}">
                <a16:creationId xmlns:a16="http://schemas.microsoft.com/office/drawing/2014/main" id="{7F2D7B15-E1E7-49B2-9AED-A2B020225D92}"/>
              </a:ext>
            </a:extLst>
          </p:cNvPr>
          <p:cNvSpPr txBox="1"/>
          <p:nvPr/>
        </p:nvSpPr>
        <p:spPr>
          <a:xfrm>
            <a:off x="496486" y="712998"/>
            <a:ext cx="8956298" cy="369332"/>
          </a:xfrm>
          <a:prstGeom prst="rect">
            <a:avLst/>
          </a:prstGeom>
          <a:noFill/>
        </p:spPr>
        <p:txBody>
          <a:bodyPr wrap="none" rtlCol="0">
            <a:spAutoFit/>
          </a:bodyPr>
          <a:lstStyle/>
          <a:p>
            <a:r>
              <a:rPr lang="zh-CN" altLang="en-US" dirty="0">
                <a:solidFill>
                  <a:schemeClr val="accent1"/>
                </a:solidFill>
              </a:rPr>
              <a:t>将五花八门的元素通过一个函数转换成整数，使得该整数可以尽量唯一地表示这个元素</a:t>
            </a:r>
          </a:p>
        </p:txBody>
      </p:sp>
      <p:sp>
        <p:nvSpPr>
          <p:cNvPr id="7" name="文本框 6">
            <a:extLst>
              <a:ext uri="{FF2B5EF4-FFF2-40B4-BE49-F238E27FC236}">
                <a16:creationId xmlns:a16="http://schemas.microsoft.com/office/drawing/2014/main" id="{B2EAC728-ECDD-4666-8D02-5442041FB493}"/>
              </a:ext>
            </a:extLst>
          </p:cNvPr>
          <p:cNvSpPr txBox="1"/>
          <p:nvPr/>
        </p:nvSpPr>
        <p:spPr>
          <a:xfrm>
            <a:off x="496486" y="1491275"/>
            <a:ext cx="5354351" cy="369332"/>
          </a:xfrm>
          <a:prstGeom prst="rect">
            <a:avLst/>
          </a:prstGeom>
          <a:noFill/>
        </p:spPr>
        <p:txBody>
          <a:bodyPr wrap="none" rtlCol="0">
            <a:spAutoFit/>
          </a:bodyPr>
          <a:lstStyle/>
          <a:p>
            <a:r>
              <a:rPr lang="zh-CN" altLang="en-US" dirty="0"/>
              <a:t>例如：有五个人的身高分别为</a:t>
            </a:r>
            <a:r>
              <a:rPr lang="en-US" altLang="zh-CN" dirty="0"/>
              <a:t>170,168,186,170,172</a:t>
            </a:r>
            <a:endParaRPr lang="zh-CN" altLang="en-US" dirty="0"/>
          </a:p>
        </p:txBody>
      </p:sp>
      <p:sp>
        <p:nvSpPr>
          <p:cNvPr id="8" name="文本框 7">
            <a:extLst>
              <a:ext uri="{FF2B5EF4-FFF2-40B4-BE49-F238E27FC236}">
                <a16:creationId xmlns:a16="http://schemas.microsoft.com/office/drawing/2014/main" id="{42CA098E-F807-4232-B49C-D949829D2066}"/>
              </a:ext>
            </a:extLst>
          </p:cNvPr>
          <p:cNvSpPr txBox="1"/>
          <p:nvPr/>
        </p:nvSpPr>
        <p:spPr>
          <a:xfrm>
            <a:off x="1180729" y="1842552"/>
            <a:ext cx="7340471" cy="369332"/>
          </a:xfrm>
          <a:prstGeom prst="rect">
            <a:avLst/>
          </a:prstGeom>
          <a:noFill/>
        </p:spPr>
        <p:txBody>
          <a:bodyPr wrap="none" rtlCol="0">
            <a:spAutoFit/>
          </a:bodyPr>
          <a:lstStyle/>
          <a:p>
            <a:r>
              <a:rPr lang="zh-CN" altLang="en-US" dirty="0"/>
              <a:t>怎么把这组身高存到一个数组里并能通过名字快速查找到对应的身高？</a:t>
            </a:r>
          </a:p>
        </p:txBody>
      </p:sp>
      <p:sp>
        <p:nvSpPr>
          <p:cNvPr id="14" name="文本框 13">
            <a:extLst>
              <a:ext uri="{FF2B5EF4-FFF2-40B4-BE49-F238E27FC236}">
                <a16:creationId xmlns:a16="http://schemas.microsoft.com/office/drawing/2014/main" id="{BCBE031F-2319-4DDF-AEE1-D54A287DD894}"/>
              </a:ext>
            </a:extLst>
          </p:cNvPr>
          <p:cNvSpPr txBox="1"/>
          <p:nvPr/>
        </p:nvSpPr>
        <p:spPr>
          <a:xfrm>
            <a:off x="1180729" y="2229939"/>
            <a:ext cx="1883849" cy="369332"/>
          </a:xfrm>
          <a:prstGeom prst="rect">
            <a:avLst/>
          </a:prstGeom>
          <a:noFill/>
        </p:spPr>
        <p:txBody>
          <a:bodyPr wrap="none" rtlCol="0">
            <a:spAutoFit/>
          </a:bodyPr>
          <a:lstStyle/>
          <a:p>
            <a:r>
              <a:rPr lang="en-US" altLang="zh-CN" dirty="0"/>
              <a:t>int n1 =H(“</a:t>
            </a:r>
            <a:r>
              <a:rPr lang="zh-CN" altLang="en-US" dirty="0"/>
              <a:t>李雷</a:t>
            </a:r>
            <a:r>
              <a:rPr lang="en-US" altLang="zh-CN" dirty="0"/>
              <a:t>”)</a:t>
            </a:r>
            <a:endParaRPr lang="zh-CN" altLang="en-US" dirty="0"/>
          </a:p>
        </p:txBody>
      </p:sp>
      <p:sp>
        <p:nvSpPr>
          <p:cNvPr id="15" name="文本框 14">
            <a:extLst>
              <a:ext uri="{FF2B5EF4-FFF2-40B4-BE49-F238E27FC236}">
                <a16:creationId xmlns:a16="http://schemas.microsoft.com/office/drawing/2014/main" id="{7FF77CAA-1364-44C6-B1D6-E30D6945D8F4}"/>
              </a:ext>
            </a:extLst>
          </p:cNvPr>
          <p:cNvSpPr txBox="1"/>
          <p:nvPr/>
        </p:nvSpPr>
        <p:spPr>
          <a:xfrm>
            <a:off x="1180729" y="2599271"/>
            <a:ext cx="2114681" cy="369332"/>
          </a:xfrm>
          <a:prstGeom prst="rect">
            <a:avLst/>
          </a:prstGeom>
          <a:noFill/>
        </p:spPr>
        <p:txBody>
          <a:bodyPr wrap="none" rtlCol="0">
            <a:spAutoFit/>
          </a:bodyPr>
          <a:lstStyle/>
          <a:p>
            <a:r>
              <a:rPr lang="en-US" altLang="zh-CN" dirty="0"/>
              <a:t>int n2 =H(“</a:t>
            </a:r>
            <a:r>
              <a:rPr lang="zh-CN" altLang="en-US" dirty="0"/>
              <a:t>韩梅梅</a:t>
            </a:r>
            <a:r>
              <a:rPr lang="en-US" altLang="zh-CN" dirty="0"/>
              <a:t>”)</a:t>
            </a:r>
            <a:endParaRPr lang="zh-CN" altLang="en-US" dirty="0"/>
          </a:p>
        </p:txBody>
      </p:sp>
      <p:sp>
        <p:nvSpPr>
          <p:cNvPr id="16" name="文本框 15">
            <a:extLst>
              <a:ext uri="{FF2B5EF4-FFF2-40B4-BE49-F238E27FC236}">
                <a16:creationId xmlns:a16="http://schemas.microsoft.com/office/drawing/2014/main" id="{2BCB3F2C-BF93-4448-BFC7-6475B3DC1AB4}"/>
              </a:ext>
            </a:extLst>
          </p:cNvPr>
          <p:cNvSpPr txBox="1"/>
          <p:nvPr/>
        </p:nvSpPr>
        <p:spPr>
          <a:xfrm>
            <a:off x="1180729" y="2949239"/>
            <a:ext cx="2114681" cy="369332"/>
          </a:xfrm>
          <a:prstGeom prst="rect">
            <a:avLst/>
          </a:prstGeom>
          <a:noFill/>
        </p:spPr>
        <p:txBody>
          <a:bodyPr wrap="none" rtlCol="0">
            <a:spAutoFit/>
          </a:bodyPr>
          <a:lstStyle/>
          <a:p>
            <a:r>
              <a:rPr lang="en-US" altLang="zh-CN" dirty="0"/>
              <a:t>int n3= H(“</a:t>
            </a:r>
            <a:r>
              <a:rPr lang="zh-CN" altLang="en-US" dirty="0"/>
              <a:t>马冬梅</a:t>
            </a:r>
            <a:r>
              <a:rPr lang="en-US" altLang="zh-CN" dirty="0"/>
              <a:t>”)</a:t>
            </a:r>
            <a:endParaRPr lang="zh-CN" altLang="en-US" dirty="0"/>
          </a:p>
        </p:txBody>
      </p:sp>
      <p:sp>
        <p:nvSpPr>
          <p:cNvPr id="17" name="文本框 16">
            <a:extLst>
              <a:ext uri="{FF2B5EF4-FFF2-40B4-BE49-F238E27FC236}">
                <a16:creationId xmlns:a16="http://schemas.microsoft.com/office/drawing/2014/main" id="{B045A315-DF0F-4BA2-BC2A-8DAE51F36F7F}"/>
              </a:ext>
            </a:extLst>
          </p:cNvPr>
          <p:cNvSpPr txBox="1"/>
          <p:nvPr/>
        </p:nvSpPr>
        <p:spPr>
          <a:xfrm>
            <a:off x="1180729" y="3318571"/>
            <a:ext cx="2114681" cy="369332"/>
          </a:xfrm>
          <a:prstGeom prst="rect">
            <a:avLst/>
          </a:prstGeom>
          <a:noFill/>
        </p:spPr>
        <p:txBody>
          <a:bodyPr wrap="none" rtlCol="0">
            <a:spAutoFit/>
          </a:bodyPr>
          <a:lstStyle/>
          <a:p>
            <a:r>
              <a:rPr lang="en-US" altLang="zh-CN" dirty="0"/>
              <a:t>int n4= H(“</a:t>
            </a:r>
            <a:r>
              <a:rPr lang="zh-CN" altLang="en-US" dirty="0"/>
              <a:t>王铁柱</a:t>
            </a:r>
            <a:r>
              <a:rPr lang="en-US" altLang="zh-CN" dirty="0"/>
              <a:t>”)</a:t>
            </a:r>
            <a:endParaRPr lang="zh-CN" altLang="en-US" dirty="0"/>
          </a:p>
        </p:txBody>
      </p:sp>
      <p:sp>
        <p:nvSpPr>
          <p:cNvPr id="18" name="文本框 17">
            <a:extLst>
              <a:ext uri="{FF2B5EF4-FFF2-40B4-BE49-F238E27FC236}">
                <a16:creationId xmlns:a16="http://schemas.microsoft.com/office/drawing/2014/main" id="{A59B302F-B5D0-4AFD-9811-76ACC6926D58}"/>
              </a:ext>
            </a:extLst>
          </p:cNvPr>
          <p:cNvSpPr txBox="1"/>
          <p:nvPr/>
        </p:nvSpPr>
        <p:spPr>
          <a:xfrm>
            <a:off x="1180729" y="3687903"/>
            <a:ext cx="2114681" cy="369332"/>
          </a:xfrm>
          <a:prstGeom prst="rect">
            <a:avLst/>
          </a:prstGeom>
          <a:noFill/>
        </p:spPr>
        <p:txBody>
          <a:bodyPr wrap="none" rtlCol="0">
            <a:spAutoFit/>
          </a:bodyPr>
          <a:lstStyle/>
          <a:p>
            <a:r>
              <a:rPr lang="en-US" altLang="zh-CN" dirty="0"/>
              <a:t>int n5= H(“</a:t>
            </a:r>
            <a:r>
              <a:rPr lang="zh-CN" altLang="en-US" dirty="0"/>
              <a:t>田二妞</a:t>
            </a:r>
            <a:r>
              <a:rPr lang="en-US" altLang="zh-CN" dirty="0"/>
              <a:t>”)</a:t>
            </a:r>
            <a:endParaRPr lang="zh-CN" altLang="en-US" dirty="0"/>
          </a:p>
        </p:txBody>
      </p:sp>
      <p:sp>
        <p:nvSpPr>
          <p:cNvPr id="21" name="文本框 20">
            <a:extLst>
              <a:ext uri="{FF2B5EF4-FFF2-40B4-BE49-F238E27FC236}">
                <a16:creationId xmlns:a16="http://schemas.microsoft.com/office/drawing/2014/main" id="{E12CC40D-BD32-4D1A-BFF3-9BB9FA024AE6}"/>
              </a:ext>
            </a:extLst>
          </p:cNvPr>
          <p:cNvSpPr txBox="1"/>
          <p:nvPr/>
        </p:nvSpPr>
        <p:spPr>
          <a:xfrm>
            <a:off x="3496841" y="2238238"/>
            <a:ext cx="1285929" cy="369332"/>
          </a:xfrm>
          <a:prstGeom prst="rect">
            <a:avLst/>
          </a:prstGeom>
          <a:noFill/>
        </p:spPr>
        <p:txBody>
          <a:bodyPr wrap="none" rtlCol="0">
            <a:spAutoFit/>
          </a:bodyPr>
          <a:lstStyle/>
          <a:p>
            <a:r>
              <a:rPr lang="en-US" altLang="zh-CN" dirty="0"/>
              <a:t>A[n1]=170;</a:t>
            </a:r>
            <a:endParaRPr lang="zh-CN" altLang="en-US" dirty="0"/>
          </a:p>
        </p:txBody>
      </p:sp>
      <p:sp>
        <p:nvSpPr>
          <p:cNvPr id="22" name="文本框 21">
            <a:extLst>
              <a:ext uri="{FF2B5EF4-FFF2-40B4-BE49-F238E27FC236}">
                <a16:creationId xmlns:a16="http://schemas.microsoft.com/office/drawing/2014/main" id="{B984FE21-C573-485B-B2D8-157B247FB0BF}"/>
              </a:ext>
            </a:extLst>
          </p:cNvPr>
          <p:cNvSpPr txBox="1"/>
          <p:nvPr/>
        </p:nvSpPr>
        <p:spPr>
          <a:xfrm>
            <a:off x="3499804" y="2634438"/>
            <a:ext cx="1285929" cy="369332"/>
          </a:xfrm>
          <a:prstGeom prst="rect">
            <a:avLst/>
          </a:prstGeom>
          <a:noFill/>
        </p:spPr>
        <p:txBody>
          <a:bodyPr wrap="none" rtlCol="0">
            <a:spAutoFit/>
          </a:bodyPr>
          <a:lstStyle/>
          <a:p>
            <a:r>
              <a:rPr lang="en-US" altLang="zh-CN" dirty="0"/>
              <a:t>A[n2]=168;</a:t>
            </a:r>
            <a:endParaRPr lang="zh-CN" altLang="en-US" dirty="0"/>
          </a:p>
        </p:txBody>
      </p:sp>
      <p:sp>
        <p:nvSpPr>
          <p:cNvPr id="24" name="文本框 23">
            <a:extLst>
              <a:ext uri="{FF2B5EF4-FFF2-40B4-BE49-F238E27FC236}">
                <a16:creationId xmlns:a16="http://schemas.microsoft.com/office/drawing/2014/main" id="{19FCA11B-5701-4626-BEF1-9A9A9D7A6681}"/>
              </a:ext>
            </a:extLst>
          </p:cNvPr>
          <p:cNvSpPr txBox="1"/>
          <p:nvPr/>
        </p:nvSpPr>
        <p:spPr>
          <a:xfrm>
            <a:off x="3496841" y="2979712"/>
            <a:ext cx="1285929" cy="369332"/>
          </a:xfrm>
          <a:prstGeom prst="rect">
            <a:avLst/>
          </a:prstGeom>
          <a:noFill/>
        </p:spPr>
        <p:txBody>
          <a:bodyPr wrap="none" rtlCol="0">
            <a:spAutoFit/>
          </a:bodyPr>
          <a:lstStyle/>
          <a:p>
            <a:r>
              <a:rPr lang="en-US" altLang="zh-CN" dirty="0"/>
              <a:t>A[n3]=186;</a:t>
            </a:r>
            <a:endParaRPr lang="zh-CN" altLang="en-US" dirty="0"/>
          </a:p>
        </p:txBody>
      </p:sp>
      <p:sp>
        <p:nvSpPr>
          <p:cNvPr id="25" name="文本框 24">
            <a:extLst>
              <a:ext uri="{FF2B5EF4-FFF2-40B4-BE49-F238E27FC236}">
                <a16:creationId xmlns:a16="http://schemas.microsoft.com/office/drawing/2014/main" id="{38C0D81F-66BD-4977-A192-3BA1DBFA9E7A}"/>
              </a:ext>
            </a:extLst>
          </p:cNvPr>
          <p:cNvSpPr txBox="1"/>
          <p:nvPr/>
        </p:nvSpPr>
        <p:spPr>
          <a:xfrm>
            <a:off x="3496841" y="3312933"/>
            <a:ext cx="1285929" cy="369332"/>
          </a:xfrm>
          <a:prstGeom prst="rect">
            <a:avLst/>
          </a:prstGeom>
          <a:noFill/>
        </p:spPr>
        <p:txBody>
          <a:bodyPr wrap="none" rtlCol="0">
            <a:spAutoFit/>
          </a:bodyPr>
          <a:lstStyle/>
          <a:p>
            <a:r>
              <a:rPr lang="en-US" altLang="zh-CN" dirty="0"/>
              <a:t>A[n4]=170;</a:t>
            </a:r>
            <a:endParaRPr lang="zh-CN" altLang="en-US" dirty="0"/>
          </a:p>
        </p:txBody>
      </p:sp>
      <p:sp>
        <p:nvSpPr>
          <p:cNvPr id="26" name="文本框 25">
            <a:extLst>
              <a:ext uri="{FF2B5EF4-FFF2-40B4-BE49-F238E27FC236}">
                <a16:creationId xmlns:a16="http://schemas.microsoft.com/office/drawing/2014/main" id="{3465BE4A-28E3-44A7-81C2-CFA1AAC0EF4C}"/>
              </a:ext>
            </a:extLst>
          </p:cNvPr>
          <p:cNvSpPr txBox="1"/>
          <p:nvPr/>
        </p:nvSpPr>
        <p:spPr>
          <a:xfrm>
            <a:off x="3496841" y="3682265"/>
            <a:ext cx="1285929" cy="369332"/>
          </a:xfrm>
          <a:prstGeom prst="rect">
            <a:avLst/>
          </a:prstGeom>
          <a:noFill/>
        </p:spPr>
        <p:txBody>
          <a:bodyPr wrap="none" rtlCol="0">
            <a:spAutoFit/>
          </a:bodyPr>
          <a:lstStyle/>
          <a:p>
            <a:r>
              <a:rPr lang="en-US" altLang="zh-CN" dirty="0"/>
              <a:t>A[n5]=172;</a:t>
            </a:r>
            <a:endParaRPr lang="zh-CN" altLang="en-US" dirty="0"/>
          </a:p>
        </p:txBody>
      </p:sp>
      <p:sp>
        <p:nvSpPr>
          <p:cNvPr id="27" name="文本框 26">
            <a:extLst>
              <a:ext uri="{FF2B5EF4-FFF2-40B4-BE49-F238E27FC236}">
                <a16:creationId xmlns:a16="http://schemas.microsoft.com/office/drawing/2014/main" id="{C84C73CC-D3F6-42D8-94E2-D89CD6041103}"/>
              </a:ext>
            </a:extLst>
          </p:cNvPr>
          <p:cNvSpPr txBox="1"/>
          <p:nvPr/>
        </p:nvSpPr>
        <p:spPr>
          <a:xfrm>
            <a:off x="5779364" y="2896807"/>
            <a:ext cx="877163" cy="369332"/>
          </a:xfrm>
          <a:prstGeom prst="rect">
            <a:avLst/>
          </a:prstGeom>
          <a:noFill/>
        </p:spPr>
        <p:txBody>
          <a:bodyPr wrap="none" rtlCol="0">
            <a:spAutoFit/>
          </a:bodyPr>
          <a:lstStyle/>
          <a:p>
            <a:r>
              <a:rPr lang="zh-CN" altLang="en-US" dirty="0"/>
              <a:t>查找：</a:t>
            </a:r>
          </a:p>
        </p:txBody>
      </p:sp>
      <p:sp>
        <p:nvSpPr>
          <p:cNvPr id="28" name="文本框 27">
            <a:extLst>
              <a:ext uri="{FF2B5EF4-FFF2-40B4-BE49-F238E27FC236}">
                <a16:creationId xmlns:a16="http://schemas.microsoft.com/office/drawing/2014/main" id="{CCCA8B1C-65BD-4548-BE06-2437055F41D2}"/>
              </a:ext>
            </a:extLst>
          </p:cNvPr>
          <p:cNvSpPr txBox="1"/>
          <p:nvPr/>
        </p:nvSpPr>
        <p:spPr>
          <a:xfrm>
            <a:off x="6566518" y="2896807"/>
            <a:ext cx="2342308" cy="369332"/>
          </a:xfrm>
          <a:prstGeom prst="rect">
            <a:avLst/>
          </a:prstGeom>
          <a:noFill/>
        </p:spPr>
        <p:txBody>
          <a:bodyPr wrap="none" rtlCol="0">
            <a:spAutoFit/>
          </a:bodyPr>
          <a:lstStyle/>
          <a:p>
            <a:r>
              <a:rPr lang="en-US" altLang="zh-CN" dirty="0"/>
              <a:t>A[H(“</a:t>
            </a:r>
            <a:r>
              <a:rPr lang="zh-CN" altLang="en-US" dirty="0"/>
              <a:t>王铁柱”</a:t>
            </a:r>
            <a:r>
              <a:rPr lang="en-US" altLang="zh-CN" dirty="0"/>
              <a:t>)]==170;</a:t>
            </a:r>
            <a:endParaRPr lang="zh-CN" altLang="en-US" dirty="0"/>
          </a:p>
        </p:txBody>
      </p:sp>
      <p:sp>
        <p:nvSpPr>
          <p:cNvPr id="9" name="文本框 8">
            <a:extLst>
              <a:ext uri="{FF2B5EF4-FFF2-40B4-BE49-F238E27FC236}">
                <a16:creationId xmlns:a16="http://schemas.microsoft.com/office/drawing/2014/main" id="{23300890-9401-40F0-B20F-11F0C693E8D9}"/>
              </a:ext>
            </a:extLst>
          </p:cNvPr>
          <p:cNvSpPr txBox="1"/>
          <p:nvPr/>
        </p:nvSpPr>
        <p:spPr>
          <a:xfrm>
            <a:off x="663861" y="4200152"/>
            <a:ext cx="5115503" cy="369332"/>
          </a:xfrm>
          <a:prstGeom prst="rect">
            <a:avLst/>
          </a:prstGeom>
          <a:noFill/>
        </p:spPr>
        <p:txBody>
          <a:bodyPr wrap="none" rtlCol="0">
            <a:spAutoFit/>
          </a:bodyPr>
          <a:lstStyle/>
          <a:p>
            <a:r>
              <a:rPr lang="en-US" altLang="zh-CN" dirty="0">
                <a:solidFill>
                  <a:schemeClr val="accent2"/>
                </a:solidFill>
              </a:rPr>
              <a:t>int</a:t>
            </a:r>
            <a:r>
              <a:rPr lang="en-US" altLang="zh-CN" dirty="0"/>
              <a:t> </a:t>
            </a:r>
            <a:r>
              <a:rPr lang="en-US" altLang="zh-CN" dirty="0">
                <a:solidFill>
                  <a:schemeClr val="accent1"/>
                </a:solidFill>
              </a:rPr>
              <a:t>H</a:t>
            </a:r>
            <a:r>
              <a:rPr lang="en-US" altLang="zh-CN" dirty="0"/>
              <a:t> ( </a:t>
            </a:r>
            <a:r>
              <a:rPr lang="en-US" altLang="zh-CN" dirty="0">
                <a:solidFill>
                  <a:schemeClr val="accent6"/>
                </a:solidFill>
              </a:rPr>
              <a:t>string</a:t>
            </a:r>
            <a:r>
              <a:rPr lang="en-US" altLang="zh-CN" dirty="0"/>
              <a:t> );</a:t>
            </a:r>
            <a:r>
              <a:rPr lang="zh-CN" altLang="en-US" dirty="0"/>
              <a:t> 是一个不简单的</a:t>
            </a:r>
            <a:r>
              <a:rPr lang="zh-CN" altLang="en-US" dirty="0">
                <a:solidFill>
                  <a:srgbClr val="FF0000"/>
                </a:solidFill>
              </a:rPr>
              <a:t>散列（哈希）函数</a:t>
            </a:r>
          </a:p>
        </p:txBody>
      </p:sp>
      <p:sp>
        <p:nvSpPr>
          <p:cNvPr id="10" name="文本框 9">
            <a:extLst>
              <a:ext uri="{FF2B5EF4-FFF2-40B4-BE49-F238E27FC236}">
                <a16:creationId xmlns:a16="http://schemas.microsoft.com/office/drawing/2014/main" id="{DB8A0012-984C-46CA-B0A6-85E819481095}"/>
              </a:ext>
            </a:extLst>
          </p:cNvPr>
          <p:cNvSpPr txBox="1"/>
          <p:nvPr/>
        </p:nvSpPr>
        <p:spPr>
          <a:xfrm>
            <a:off x="689190" y="4632727"/>
            <a:ext cx="3592650" cy="369332"/>
          </a:xfrm>
          <a:prstGeom prst="rect">
            <a:avLst/>
          </a:prstGeom>
          <a:noFill/>
        </p:spPr>
        <p:txBody>
          <a:bodyPr wrap="none" rtlCol="0">
            <a:spAutoFit/>
          </a:bodyPr>
          <a:lstStyle/>
          <a:p>
            <a:r>
              <a:rPr lang="en-US" altLang="zh-CN" dirty="0">
                <a:solidFill>
                  <a:schemeClr val="accent1"/>
                </a:solidFill>
              </a:rPr>
              <a:t>A</a:t>
            </a:r>
            <a:r>
              <a:rPr lang="en-US" altLang="zh-CN" dirty="0"/>
              <a:t>[ ] </a:t>
            </a:r>
            <a:r>
              <a:rPr lang="zh-CN" altLang="en-US" dirty="0"/>
              <a:t>是一个简单的</a:t>
            </a:r>
            <a:r>
              <a:rPr lang="zh-CN" altLang="en-US" dirty="0">
                <a:solidFill>
                  <a:srgbClr val="FF0000"/>
                </a:solidFill>
              </a:rPr>
              <a:t>散列（哈希）表</a:t>
            </a:r>
          </a:p>
        </p:txBody>
      </p:sp>
      <p:sp>
        <p:nvSpPr>
          <p:cNvPr id="11" name="文本框 10">
            <a:extLst>
              <a:ext uri="{FF2B5EF4-FFF2-40B4-BE49-F238E27FC236}">
                <a16:creationId xmlns:a16="http://schemas.microsoft.com/office/drawing/2014/main" id="{58F804B4-8812-46E6-A198-B661B4E4D880}"/>
              </a:ext>
            </a:extLst>
          </p:cNvPr>
          <p:cNvSpPr txBox="1"/>
          <p:nvPr/>
        </p:nvSpPr>
        <p:spPr>
          <a:xfrm>
            <a:off x="496486" y="1083735"/>
            <a:ext cx="5695790" cy="369332"/>
          </a:xfrm>
          <a:prstGeom prst="rect">
            <a:avLst/>
          </a:prstGeom>
          <a:noFill/>
        </p:spPr>
        <p:txBody>
          <a:bodyPr wrap="none" rtlCol="0">
            <a:spAutoFit/>
          </a:bodyPr>
          <a:lstStyle/>
          <a:p>
            <a:r>
              <a:rPr lang="zh-CN" altLang="en-US" dirty="0">
                <a:solidFill>
                  <a:schemeClr val="accent1"/>
                </a:solidFill>
              </a:rPr>
              <a:t>可以利用这些一一对应关系构建一个散列（哈希）表</a:t>
            </a:r>
          </a:p>
        </p:txBody>
      </p:sp>
      <p:sp>
        <p:nvSpPr>
          <p:cNvPr id="20" name="文本框 19">
            <a:extLst>
              <a:ext uri="{FF2B5EF4-FFF2-40B4-BE49-F238E27FC236}">
                <a16:creationId xmlns:a16="http://schemas.microsoft.com/office/drawing/2014/main" id="{063E9CEB-1B11-472A-9CDA-258EC26952B4}"/>
              </a:ext>
            </a:extLst>
          </p:cNvPr>
          <p:cNvSpPr txBox="1"/>
          <p:nvPr/>
        </p:nvSpPr>
        <p:spPr>
          <a:xfrm>
            <a:off x="689190" y="5079469"/>
            <a:ext cx="3297698" cy="369332"/>
          </a:xfrm>
          <a:prstGeom prst="rect">
            <a:avLst/>
          </a:prstGeom>
          <a:noFill/>
        </p:spPr>
        <p:txBody>
          <a:bodyPr wrap="none" rtlCol="0">
            <a:spAutoFit/>
          </a:bodyPr>
          <a:lstStyle/>
          <a:p>
            <a:r>
              <a:rPr lang="zh-CN" altLang="en-US" dirty="0"/>
              <a:t>如果</a:t>
            </a:r>
            <a:r>
              <a:rPr lang="en-US" altLang="zh-CN" dirty="0"/>
              <a:t>n1==n2</a:t>
            </a:r>
            <a:r>
              <a:rPr lang="zh-CN" altLang="en-US" dirty="0"/>
              <a:t>，这就是一个</a:t>
            </a:r>
            <a:r>
              <a:rPr lang="zh-CN" altLang="en-US" dirty="0">
                <a:solidFill>
                  <a:srgbClr val="FF0000"/>
                </a:solidFill>
              </a:rPr>
              <a:t>冲突</a:t>
            </a:r>
          </a:p>
        </p:txBody>
      </p:sp>
      <p:sp>
        <p:nvSpPr>
          <p:cNvPr id="30" name="文本框 29">
            <a:extLst>
              <a:ext uri="{FF2B5EF4-FFF2-40B4-BE49-F238E27FC236}">
                <a16:creationId xmlns:a16="http://schemas.microsoft.com/office/drawing/2014/main" id="{74FD900B-B8F1-4543-9C2F-5E7E2CD52337}"/>
              </a:ext>
            </a:extLst>
          </p:cNvPr>
          <p:cNvSpPr txBox="1"/>
          <p:nvPr/>
        </p:nvSpPr>
        <p:spPr>
          <a:xfrm>
            <a:off x="1167905" y="5581200"/>
            <a:ext cx="2262158" cy="369332"/>
          </a:xfrm>
          <a:prstGeom prst="rect">
            <a:avLst/>
          </a:prstGeom>
          <a:noFill/>
        </p:spPr>
        <p:txBody>
          <a:bodyPr wrap="none" rtlCol="0">
            <a:spAutoFit/>
          </a:bodyPr>
          <a:lstStyle/>
          <a:p>
            <a:r>
              <a:rPr lang="zh-CN" altLang="en-US" dirty="0">
                <a:solidFill>
                  <a:schemeClr val="accent1"/>
                </a:solidFill>
              </a:rPr>
              <a:t>散列函数怎么构造？</a:t>
            </a:r>
          </a:p>
        </p:txBody>
      </p:sp>
      <p:sp>
        <p:nvSpPr>
          <p:cNvPr id="31" name="文本框 30">
            <a:extLst>
              <a:ext uri="{FF2B5EF4-FFF2-40B4-BE49-F238E27FC236}">
                <a16:creationId xmlns:a16="http://schemas.microsoft.com/office/drawing/2014/main" id="{B6A0B6FF-3517-4675-B7A3-A6BF77AF72E7}"/>
              </a:ext>
            </a:extLst>
          </p:cNvPr>
          <p:cNvSpPr txBox="1"/>
          <p:nvPr/>
        </p:nvSpPr>
        <p:spPr>
          <a:xfrm>
            <a:off x="1310026" y="6017644"/>
            <a:ext cx="1800493" cy="369332"/>
          </a:xfrm>
          <a:prstGeom prst="rect">
            <a:avLst/>
          </a:prstGeom>
          <a:noFill/>
        </p:spPr>
        <p:txBody>
          <a:bodyPr wrap="none" rtlCol="0">
            <a:spAutoFit/>
          </a:bodyPr>
          <a:lstStyle/>
          <a:p>
            <a:r>
              <a:rPr lang="zh-CN" altLang="en-US" dirty="0">
                <a:solidFill>
                  <a:schemeClr val="accent1"/>
                </a:solidFill>
              </a:rPr>
              <a:t>冲突怎么解决？</a:t>
            </a:r>
          </a:p>
        </p:txBody>
      </p:sp>
      <p:pic>
        <p:nvPicPr>
          <p:cNvPr id="33" name="图片 32">
            <a:extLst>
              <a:ext uri="{FF2B5EF4-FFF2-40B4-BE49-F238E27FC236}">
                <a16:creationId xmlns:a16="http://schemas.microsoft.com/office/drawing/2014/main" id="{EBB12063-89E5-44A8-B719-5C5F0518D1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25152" y="5403788"/>
            <a:ext cx="1454212" cy="1454212"/>
          </a:xfrm>
          <a:prstGeom prst="rect">
            <a:avLst/>
          </a:prstGeom>
        </p:spPr>
      </p:pic>
      <p:sp>
        <p:nvSpPr>
          <p:cNvPr id="4" name="文本框 3">
            <a:extLst>
              <a:ext uri="{FF2B5EF4-FFF2-40B4-BE49-F238E27FC236}">
                <a16:creationId xmlns:a16="http://schemas.microsoft.com/office/drawing/2014/main" id="{B4E0D240-6F3B-47FD-A7C4-D87D298AF2C5}"/>
              </a:ext>
            </a:extLst>
          </p:cNvPr>
          <p:cNvSpPr txBox="1"/>
          <p:nvPr/>
        </p:nvSpPr>
        <p:spPr>
          <a:xfrm>
            <a:off x="4281840" y="4664172"/>
            <a:ext cx="7802136" cy="369332"/>
          </a:xfrm>
          <a:prstGeom prst="rect">
            <a:avLst/>
          </a:prstGeom>
          <a:noFill/>
        </p:spPr>
        <p:txBody>
          <a:bodyPr wrap="none" rtlCol="0">
            <a:spAutoFit/>
          </a:bodyPr>
          <a:lstStyle/>
          <a:p>
            <a:r>
              <a:rPr lang="zh-CN" altLang="en-US" dirty="0">
                <a:solidFill>
                  <a:schemeClr val="accent1"/>
                </a:solidFill>
              </a:rPr>
              <a:t>哈希表是一种使用哈希函数组织数据，以支持快速插入和搜索的数据结构</a:t>
            </a:r>
            <a:r>
              <a:rPr lang="zh-CN" altLang="en-US" dirty="0"/>
              <a:t>。</a:t>
            </a:r>
          </a:p>
        </p:txBody>
      </p:sp>
    </p:spTree>
    <p:extLst>
      <p:ext uri="{BB962C8B-B14F-4D97-AF65-F5344CB8AC3E}">
        <p14:creationId xmlns:p14="http://schemas.microsoft.com/office/powerpoint/2010/main" val="3025663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9"/>
                                        </p:tgtEl>
                                        <p:attrNameLst>
                                          <p:attrName>style.visibility</p:attrName>
                                        </p:attrNameLst>
                                      </p:cBhvr>
                                      <p:to>
                                        <p:strVal val="visible"/>
                                      </p:to>
                                    </p:set>
                                    <p:animEffect transition="in" filter="fade">
                                      <p:cBhvr>
                                        <p:cTn id="47" dur="500"/>
                                        <p:tgtEl>
                                          <p:spTgt spid="9"/>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4"/>
                                        </p:tgtEl>
                                        <p:attrNameLst>
                                          <p:attrName>style.visibility</p:attrName>
                                        </p:attrNameLst>
                                      </p:cBhvr>
                                      <p:to>
                                        <p:strVal val="visible"/>
                                      </p:to>
                                    </p:set>
                                    <p:animEffect transition="in" filter="fade">
                                      <p:cBhvr>
                                        <p:cTn id="50" dur="500"/>
                                        <p:tgtEl>
                                          <p:spTgt spid="4"/>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0"/>
                                        </p:tgtEl>
                                        <p:attrNameLst>
                                          <p:attrName>style.visibility</p:attrName>
                                        </p:attrNameLst>
                                      </p:cBhvr>
                                      <p:to>
                                        <p:strVal val="visible"/>
                                      </p:to>
                                    </p:set>
                                    <p:animEffect transition="in" filter="fade">
                                      <p:cBhvr>
                                        <p:cTn id="53" dur="500"/>
                                        <p:tgtEl>
                                          <p:spTgt spid="10"/>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20"/>
                                        </p:tgtEl>
                                        <p:attrNameLst>
                                          <p:attrName>style.visibility</p:attrName>
                                        </p:attrNameLst>
                                      </p:cBhvr>
                                      <p:to>
                                        <p:strVal val="visible"/>
                                      </p:to>
                                    </p:set>
                                    <p:animEffect transition="in" filter="fade">
                                      <p:cBhvr>
                                        <p:cTn id="56" dur="500"/>
                                        <p:tgtEl>
                                          <p:spTgt spid="20"/>
                                        </p:tgtEl>
                                      </p:cBhvr>
                                    </p:animEffec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30"/>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1"/>
                                        </p:tgtEl>
                                        <p:attrNameLst>
                                          <p:attrName>style.visibility</p:attrName>
                                        </p:attrNameLst>
                                      </p:cBhvr>
                                      <p:to>
                                        <p:strVal val="visible"/>
                                      </p:to>
                                    </p:set>
                                  </p:childTnLst>
                                </p:cTn>
                              </p:par>
                            </p:childTnLst>
                          </p:cTn>
                        </p:par>
                        <p:par>
                          <p:cTn id="63" fill="hold">
                            <p:stCondLst>
                              <p:cond delay="0"/>
                            </p:stCondLst>
                            <p:childTnLst>
                              <p:par>
                                <p:cTn id="64" presetID="10" presetClass="entr" presetSubtype="0" fill="hold" nodeType="afterEffect">
                                  <p:stCondLst>
                                    <p:cond delay="0"/>
                                  </p:stCondLst>
                                  <p:childTnLst>
                                    <p:set>
                                      <p:cBhvr>
                                        <p:cTn id="65" dur="1" fill="hold">
                                          <p:stCondLst>
                                            <p:cond delay="0"/>
                                          </p:stCondLst>
                                        </p:cTn>
                                        <p:tgtEl>
                                          <p:spTgt spid="33"/>
                                        </p:tgtEl>
                                        <p:attrNameLst>
                                          <p:attrName>style.visibility</p:attrName>
                                        </p:attrNameLst>
                                      </p:cBhvr>
                                      <p:to>
                                        <p:strVal val="visible"/>
                                      </p:to>
                                    </p:set>
                                    <p:animEffect transition="in" filter="fade">
                                      <p:cBhvr>
                                        <p:cTn id="66"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8" grpId="0"/>
      <p:bldP spid="14" grpId="0"/>
      <p:bldP spid="15" grpId="0"/>
      <p:bldP spid="16" grpId="0"/>
      <p:bldP spid="17" grpId="0"/>
      <p:bldP spid="18" grpId="0"/>
      <p:bldP spid="21" grpId="0"/>
      <p:bldP spid="22" grpId="0"/>
      <p:bldP spid="24" grpId="0"/>
      <p:bldP spid="25" grpId="0"/>
      <p:bldP spid="26" grpId="0"/>
      <p:bldP spid="27" grpId="0"/>
      <p:bldP spid="28" grpId="0"/>
      <p:bldP spid="9" grpId="0"/>
      <p:bldP spid="10" grpId="0"/>
      <p:bldP spid="11" grpId="0"/>
      <p:bldP spid="20" grpId="0"/>
      <p:bldP spid="30" grpId="0"/>
      <p:bldP spid="31" grpId="0"/>
      <p:bldP spid="4"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FFF8"/>
        </a:solidFill>
        <a:effectLst/>
      </p:bgPr>
    </p:bg>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ADF29DB9-0AD2-4439-8A61-EF1EAFB10372}"/>
              </a:ext>
            </a:extLst>
          </p:cNvPr>
          <p:cNvSpPr txBox="1"/>
          <p:nvPr/>
        </p:nvSpPr>
        <p:spPr>
          <a:xfrm>
            <a:off x="0" y="131329"/>
            <a:ext cx="1723549" cy="461665"/>
          </a:xfrm>
          <a:prstGeom prst="rect">
            <a:avLst/>
          </a:prstGeom>
          <a:noFill/>
        </p:spPr>
        <p:txBody>
          <a:bodyPr wrap="none" rtlCol="0">
            <a:spAutoFit/>
          </a:bodyPr>
          <a:lstStyle/>
          <a:p>
            <a:r>
              <a:rPr lang="zh-CN" altLang="en-US" sz="2400" dirty="0"/>
              <a:t>看一个例子</a:t>
            </a:r>
          </a:p>
        </p:txBody>
      </p:sp>
      <p:sp>
        <p:nvSpPr>
          <p:cNvPr id="3" name="文本框 2">
            <a:extLst>
              <a:ext uri="{FF2B5EF4-FFF2-40B4-BE49-F238E27FC236}">
                <a16:creationId xmlns:a16="http://schemas.microsoft.com/office/drawing/2014/main" id="{A9728ACD-DCC3-44DF-824C-E6A162A0B412}"/>
              </a:ext>
            </a:extLst>
          </p:cNvPr>
          <p:cNvSpPr txBox="1"/>
          <p:nvPr/>
        </p:nvSpPr>
        <p:spPr>
          <a:xfrm>
            <a:off x="385563" y="790653"/>
            <a:ext cx="11806437" cy="400110"/>
          </a:xfrm>
          <a:prstGeom prst="rect">
            <a:avLst/>
          </a:prstGeom>
          <a:noFill/>
        </p:spPr>
        <p:txBody>
          <a:bodyPr wrap="none" rtlCol="0">
            <a:spAutoFit/>
          </a:bodyPr>
          <a:lstStyle/>
          <a:p>
            <a:r>
              <a:rPr lang="zh-CN" altLang="en-US" sz="2000" dirty="0"/>
              <a:t>一个模拟病毒的传染的模型，有</a:t>
            </a:r>
            <a:r>
              <a:rPr lang="en-US" altLang="zh-CN" sz="2000" dirty="0"/>
              <a:t>M</a:t>
            </a:r>
            <a:r>
              <a:rPr lang="zh-CN" altLang="en-US" sz="2000" dirty="0"/>
              <a:t>个病毒感染者，</a:t>
            </a:r>
            <a:r>
              <a:rPr lang="en-US" altLang="zh-CN" sz="2000" dirty="0"/>
              <a:t>N</a:t>
            </a:r>
            <a:r>
              <a:rPr lang="zh-CN" altLang="en-US" sz="2000" dirty="0"/>
              <a:t>个正常人，</a:t>
            </a:r>
            <a:r>
              <a:rPr lang="en-US" altLang="zh-CN" sz="2000" dirty="0"/>
              <a:t>M+N==10000, </a:t>
            </a:r>
            <a:r>
              <a:rPr lang="zh-CN" altLang="en-US" sz="2000" dirty="0"/>
              <a:t>病毒的传播该怎么实现？</a:t>
            </a:r>
          </a:p>
        </p:txBody>
      </p:sp>
      <p:sp>
        <p:nvSpPr>
          <p:cNvPr id="5" name="文本框 4">
            <a:extLst>
              <a:ext uri="{FF2B5EF4-FFF2-40B4-BE49-F238E27FC236}">
                <a16:creationId xmlns:a16="http://schemas.microsoft.com/office/drawing/2014/main" id="{92018C66-0C23-498C-BF2F-A299E60B2F95}"/>
              </a:ext>
            </a:extLst>
          </p:cNvPr>
          <p:cNvSpPr txBox="1"/>
          <p:nvPr/>
        </p:nvSpPr>
        <p:spPr>
          <a:xfrm>
            <a:off x="906117" y="3244334"/>
            <a:ext cx="1980029" cy="400110"/>
          </a:xfrm>
          <a:prstGeom prst="rect">
            <a:avLst/>
          </a:prstGeom>
          <a:noFill/>
        </p:spPr>
        <p:txBody>
          <a:bodyPr wrap="none" rtlCol="0">
            <a:spAutoFit/>
          </a:bodyPr>
          <a:lstStyle/>
          <a:p>
            <a:r>
              <a:rPr lang="zh-CN" altLang="en-US" sz="2000" dirty="0"/>
              <a:t>想法一：蛮力法</a:t>
            </a:r>
          </a:p>
        </p:txBody>
      </p:sp>
      <p:sp>
        <p:nvSpPr>
          <p:cNvPr id="6" name="文本框 5">
            <a:extLst>
              <a:ext uri="{FF2B5EF4-FFF2-40B4-BE49-F238E27FC236}">
                <a16:creationId xmlns:a16="http://schemas.microsoft.com/office/drawing/2014/main" id="{AD835B96-34D6-48AC-B101-FBFB4C2D4D0F}"/>
              </a:ext>
            </a:extLst>
          </p:cNvPr>
          <p:cNvSpPr txBox="1"/>
          <p:nvPr/>
        </p:nvSpPr>
        <p:spPr>
          <a:xfrm>
            <a:off x="1460115" y="3762762"/>
            <a:ext cx="5057795" cy="400110"/>
          </a:xfrm>
          <a:prstGeom prst="rect">
            <a:avLst/>
          </a:prstGeom>
          <a:noFill/>
        </p:spPr>
        <p:txBody>
          <a:bodyPr wrap="none" rtlCol="0">
            <a:spAutoFit/>
          </a:bodyPr>
          <a:lstStyle/>
          <a:p>
            <a:r>
              <a:rPr lang="zh-CN" altLang="en-US" sz="2000" dirty="0"/>
              <a:t>分别把正常人、病毒感染者放在两个数组里</a:t>
            </a:r>
          </a:p>
        </p:txBody>
      </p:sp>
      <p:sp>
        <p:nvSpPr>
          <p:cNvPr id="7" name="文本框 6">
            <a:extLst>
              <a:ext uri="{FF2B5EF4-FFF2-40B4-BE49-F238E27FC236}">
                <a16:creationId xmlns:a16="http://schemas.microsoft.com/office/drawing/2014/main" id="{4F108ECA-BA05-4E5F-9140-90B73979C948}"/>
              </a:ext>
            </a:extLst>
          </p:cNvPr>
          <p:cNvSpPr txBox="1"/>
          <p:nvPr/>
        </p:nvSpPr>
        <p:spPr>
          <a:xfrm>
            <a:off x="1460115" y="4132094"/>
            <a:ext cx="7622600" cy="400110"/>
          </a:xfrm>
          <a:prstGeom prst="rect">
            <a:avLst/>
          </a:prstGeom>
          <a:noFill/>
        </p:spPr>
        <p:txBody>
          <a:bodyPr wrap="none" rtlCol="0">
            <a:spAutoFit/>
          </a:bodyPr>
          <a:lstStyle/>
          <a:p>
            <a:r>
              <a:rPr lang="zh-CN" altLang="en-US" sz="2000" dirty="0"/>
              <a:t>利用两重循环计算每个正常人与每个感染者的距离来判断是否传染</a:t>
            </a:r>
          </a:p>
        </p:txBody>
      </p:sp>
      <p:sp>
        <p:nvSpPr>
          <p:cNvPr id="8" name="文本框 7">
            <a:extLst>
              <a:ext uri="{FF2B5EF4-FFF2-40B4-BE49-F238E27FC236}">
                <a16:creationId xmlns:a16="http://schemas.microsoft.com/office/drawing/2014/main" id="{848FD6D9-FE95-45E5-8924-F708C1A2713A}"/>
              </a:ext>
            </a:extLst>
          </p:cNvPr>
          <p:cNvSpPr txBox="1"/>
          <p:nvPr/>
        </p:nvSpPr>
        <p:spPr>
          <a:xfrm>
            <a:off x="1460115" y="4519591"/>
            <a:ext cx="2468946" cy="400110"/>
          </a:xfrm>
          <a:prstGeom prst="rect">
            <a:avLst/>
          </a:prstGeom>
          <a:noFill/>
        </p:spPr>
        <p:txBody>
          <a:bodyPr wrap="none" rtlCol="0">
            <a:spAutoFit/>
          </a:bodyPr>
          <a:lstStyle/>
          <a:p>
            <a:r>
              <a:rPr lang="zh-CN" altLang="en-US" sz="2000" dirty="0"/>
              <a:t>时间复杂度为</a:t>
            </a:r>
            <a:r>
              <a:rPr lang="en-US" altLang="zh-CN" sz="2000" dirty="0"/>
              <a:t>O(NM</a:t>
            </a:r>
            <a:r>
              <a:rPr lang="en-US" altLang="zh-CN" dirty="0"/>
              <a:t>)</a:t>
            </a:r>
            <a:endParaRPr lang="zh-CN" altLang="en-US" dirty="0"/>
          </a:p>
        </p:txBody>
      </p:sp>
      <p:sp>
        <p:nvSpPr>
          <p:cNvPr id="4" name="文本框 3">
            <a:extLst>
              <a:ext uri="{FF2B5EF4-FFF2-40B4-BE49-F238E27FC236}">
                <a16:creationId xmlns:a16="http://schemas.microsoft.com/office/drawing/2014/main" id="{F67FD617-51FC-4B88-AFF0-CF99CEC53149}"/>
              </a:ext>
            </a:extLst>
          </p:cNvPr>
          <p:cNvSpPr txBox="1"/>
          <p:nvPr/>
        </p:nvSpPr>
        <p:spPr>
          <a:xfrm>
            <a:off x="914236" y="1294973"/>
            <a:ext cx="2996333" cy="400110"/>
          </a:xfrm>
          <a:prstGeom prst="rect">
            <a:avLst/>
          </a:prstGeom>
          <a:noFill/>
        </p:spPr>
        <p:txBody>
          <a:bodyPr wrap="none" rtlCol="0">
            <a:spAutoFit/>
          </a:bodyPr>
          <a:lstStyle/>
          <a:p>
            <a:r>
              <a:rPr lang="zh-CN" altLang="en-US" sz="2000" dirty="0"/>
              <a:t>事先定义了</a:t>
            </a:r>
            <a:r>
              <a:rPr lang="en-US" altLang="zh-CN" sz="2000" dirty="0">
                <a:solidFill>
                  <a:schemeClr val="accent1"/>
                </a:solidFill>
              </a:rPr>
              <a:t>class</a:t>
            </a:r>
            <a:r>
              <a:rPr lang="en-US" altLang="zh-CN" sz="2000" dirty="0"/>
              <a:t> </a:t>
            </a:r>
            <a:r>
              <a:rPr lang="en-US" altLang="zh-CN" sz="2000" dirty="0">
                <a:solidFill>
                  <a:schemeClr val="accent6">
                    <a:lumMod val="75000"/>
                  </a:schemeClr>
                </a:solidFill>
              </a:rPr>
              <a:t>Person</a:t>
            </a:r>
            <a:r>
              <a:rPr lang="en-US" altLang="zh-CN" sz="2000" dirty="0"/>
              <a:t>;  </a:t>
            </a:r>
            <a:endParaRPr lang="zh-CN" altLang="en-US" sz="2000" dirty="0"/>
          </a:p>
        </p:txBody>
      </p:sp>
      <p:sp>
        <p:nvSpPr>
          <p:cNvPr id="12" name="文本框 11">
            <a:extLst>
              <a:ext uri="{FF2B5EF4-FFF2-40B4-BE49-F238E27FC236}">
                <a16:creationId xmlns:a16="http://schemas.microsoft.com/office/drawing/2014/main" id="{AA2EB4B5-41EE-468A-8F1B-4F08054524C4}"/>
              </a:ext>
            </a:extLst>
          </p:cNvPr>
          <p:cNvSpPr txBox="1"/>
          <p:nvPr/>
        </p:nvSpPr>
        <p:spPr>
          <a:xfrm>
            <a:off x="939844" y="2321656"/>
            <a:ext cx="5767926" cy="400110"/>
          </a:xfrm>
          <a:prstGeom prst="rect">
            <a:avLst/>
          </a:prstGeom>
          <a:noFill/>
        </p:spPr>
        <p:txBody>
          <a:bodyPr wrap="none" rtlCol="0">
            <a:spAutoFit/>
          </a:bodyPr>
          <a:lstStyle/>
          <a:p>
            <a:r>
              <a:rPr lang="en-US" altLang="zh-CN" sz="2000" b="1" dirty="0">
                <a:solidFill>
                  <a:schemeClr val="accent1"/>
                </a:solidFill>
              </a:rPr>
              <a:t>int</a:t>
            </a:r>
            <a:r>
              <a:rPr lang="en-US" altLang="zh-CN" sz="2000" b="1" dirty="0"/>
              <a:t> </a:t>
            </a:r>
            <a:r>
              <a:rPr lang="en-US" altLang="zh-CN" sz="2000" b="1" dirty="0">
                <a:solidFill>
                  <a:schemeClr val="bg1">
                    <a:lumMod val="50000"/>
                  </a:schemeClr>
                </a:solidFill>
              </a:rPr>
              <a:t>type</a:t>
            </a:r>
            <a:r>
              <a:rPr lang="en-US" altLang="zh-CN" sz="2000" b="1" dirty="0"/>
              <a:t> ; </a:t>
            </a:r>
            <a:r>
              <a:rPr lang="en-US" altLang="zh-CN" sz="2000" b="1" dirty="0">
                <a:solidFill>
                  <a:schemeClr val="accent6">
                    <a:lumMod val="75000"/>
                  </a:schemeClr>
                </a:solidFill>
              </a:rPr>
              <a:t>//0</a:t>
            </a:r>
            <a:r>
              <a:rPr lang="zh-CN" altLang="en-US" sz="2000" b="1" dirty="0">
                <a:solidFill>
                  <a:schemeClr val="accent6">
                    <a:lumMod val="75000"/>
                  </a:schemeClr>
                </a:solidFill>
              </a:rPr>
              <a:t>代表正常，</a:t>
            </a:r>
            <a:r>
              <a:rPr lang="en-US" altLang="zh-CN" sz="2000" b="1" dirty="0">
                <a:solidFill>
                  <a:schemeClr val="accent6">
                    <a:lumMod val="75000"/>
                  </a:schemeClr>
                </a:solidFill>
              </a:rPr>
              <a:t>1</a:t>
            </a:r>
            <a:r>
              <a:rPr lang="zh-CN" altLang="en-US" sz="2000" b="1" dirty="0">
                <a:solidFill>
                  <a:schemeClr val="accent6">
                    <a:lumMod val="75000"/>
                  </a:schemeClr>
                </a:solidFill>
              </a:rPr>
              <a:t>代表潜伏期，</a:t>
            </a:r>
            <a:r>
              <a:rPr lang="en-US" altLang="zh-CN" sz="2000" b="1" dirty="0">
                <a:solidFill>
                  <a:schemeClr val="accent6">
                    <a:lumMod val="75000"/>
                  </a:schemeClr>
                </a:solidFill>
              </a:rPr>
              <a:t>2</a:t>
            </a:r>
            <a:r>
              <a:rPr lang="zh-CN" altLang="en-US" sz="2000" b="1" dirty="0">
                <a:solidFill>
                  <a:schemeClr val="accent6">
                    <a:lumMod val="75000"/>
                  </a:schemeClr>
                </a:solidFill>
              </a:rPr>
              <a:t>代表确诊</a:t>
            </a:r>
          </a:p>
        </p:txBody>
      </p:sp>
      <p:sp>
        <p:nvSpPr>
          <p:cNvPr id="13" name="文本框 12">
            <a:extLst>
              <a:ext uri="{FF2B5EF4-FFF2-40B4-BE49-F238E27FC236}">
                <a16:creationId xmlns:a16="http://schemas.microsoft.com/office/drawing/2014/main" id="{04959D29-EE17-4705-AA98-F1348AB347B5}"/>
              </a:ext>
            </a:extLst>
          </p:cNvPr>
          <p:cNvSpPr txBox="1"/>
          <p:nvPr/>
        </p:nvSpPr>
        <p:spPr>
          <a:xfrm>
            <a:off x="939844" y="2045984"/>
            <a:ext cx="2396810" cy="400110"/>
          </a:xfrm>
          <a:prstGeom prst="rect">
            <a:avLst/>
          </a:prstGeom>
          <a:noFill/>
        </p:spPr>
        <p:txBody>
          <a:bodyPr wrap="none" rtlCol="0">
            <a:spAutoFit/>
          </a:bodyPr>
          <a:lstStyle/>
          <a:p>
            <a:r>
              <a:rPr lang="en-US" altLang="zh-CN" sz="2000" b="1" dirty="0">
                <a:solidFill>
                  <a:schemeClr val="accent1"/>
                </a:solidFill>
              </a:rPr>
              <a:t>int</a:t>
            </a:r>
            <a:r>
              <a:rPr lang="en-US" altLang="zh-CN" sz="2000" b="1" dirty="0"/>
              <a:t> </a:t>
            </a:r>
            <a:r>
              <a:rPr lang="en-US" altLang="zh-CN" sz="2000" b="1" dirty="0">
                <a:solidFill>
                  <a:schemeClr val="bg1">
                    <a:lumMod val="50000"/>
                  </a:schemeClr>
                </a:solidFill>
              </a:rPr>
              <a:t>x</a:t>
            </a:r>
            <a:r>
              <a:rPr lang="en-US" altLang="zh-CN" sz="2000" b="1" dirty="0">
                <a:solidFill>
                  <a:schemeClr val="accent2"/>
                </a:solidFill>
              </a:rPr>
              <a:t>, </a:t>
            </a:r>
            <a:r>
              <a:rPr lang="en-US" altLang="zh-CN" sz="2000" b="1" dirty="0">
                <a:solidFill>
                  <a:schemeClr val="bg1">
                    <a:lumMod val="50000"/>
                  </a:schemeClr>
                </a:solidFill>
              </a:rPr>
              <a:t>y </a:t>
            </a:r>
            <a:r>
              <a:rPr lang="en-US" altLang="zh-CN" sz="2000" b="1" dirty="0"/>
              <a:t>; </a:t>
            </a:r>
            <a:r>
              <a:rPr lang="en-US" altLang="zh-CN" sz="2000" b="1" dirty="0">
                <a:solidFill>
                  <a:schemeClr val="accent6">
                    <a:lumMod val="75000"/>
                  </a:schemeClr>
                </a:solidFill>
              </a:rPr>
              <a:t>//</a:t>
            </a:r>
            <a:r>
              <a:rPr lang="zh-CN" altLang="en-US" sz="2000" b="1" dirty="0">
                <a:solidFill>
                  <a:schemeClr val="accent6">
                    <a:lumMod val="75000"/>
                  </a:schemeClr>
                </a:solidFill>
              </a:rPr>
              <a:t>位置坐标</a:t>
            </a:r>
          </a:p>
        </p:txBody>
      </p:sp>
      <p:sp>
        <p:nvSpPr>
          <p:cNvPr id="14" name="文本框 13">
            <a:extLst>
              <a:ext uri="{FF2B5EF4-FFF2-40B4-BE49-F238E27FC236}">
                <a16:creationId xmlns:a16="http://schemas.microsoft.com/office/drawing/2014/main" id="{A979431B-549A-4CC5-B245-E99503B7D5B1}"/>
              </a:ext>
            </a:extLst>
          </p:cNvPr>
          <p:cNvSpPr txBox="1"/>
          <p:nvPr/>
        </p:nvSpPr>
        <p:spPr>
          <a:xfrm>
            <a:off x="933312" y="1703952"/>
            <a:ext cx="1723549" cy="400110"/>
          </a:xfrm>
          <a:prstGeom prst="rect">
            <a:avLst/>
          </a:prstGeom>
          <a:noFill/>
        </p:spPr>
        <p:txBody>
          <a:bodyPr wrap="none" rtlCol="0">
            <a:spAutoFit/>
          </a:bodyPr>
          <a:lstStyle/>
          <a:p>
            <a:r>
              <a:rPr lang="zh-CN" altLang="en-US" sz="2000" dirty="0"/>
              <a:t>相关成员有：</a:t>
            </a:r>
          </a:p>
        </p:txBody>
      </p:sp>
      <p:sp>
        <p:nvSpPr>
          <p:cNvPr id="10" name="文本框 9">
            <a:extLst>
              <a:ext uri="{FF2B5EF4-FFF2-40B4-BE49-F238E27FC236}">
                <a16:creationId xmlns:a16="http://schemas.microsoft.com/office/drawing/2014/main" id="{EA5CAE1E-1F2B-4B1C-A163-569273B9CCAC}"/>
              </a:ext>
            </a:extLst>
          </p:cNvPr>
          <p:cNvSpPr txBox="1"/>
          <p:nvPr/>
        </p:nvSpPr>
        <p:spPr>
          <a:xfrm>
            <a:off x="939844" y="2641552"/>
            <a:ext cx="4413388" cy="400110"/>
          </a:xfrm>
          <a:prstGeom prst="rect">
            <a:avLst/>
          </a:prstGeom>
          <a:noFill/>
        </p:spPr>
        <p:txBody>
          <a:bodyPr wrap="none" rtlCol="0">
            <a:spAutoFit/>
          </a:bodyPr>
          <a:lstStyle/>
          <a:p>
            <a:r>
              <a:rPr lang="en-US" altLang="zh-CN" sz="2000" b="1" dirty="0">
                <a:solidFill>
                  <a:schemeClr val="accent1"/>
                </a:solidFill>
              </a:rPr>
              <a:t>int</a:t>
            </a:r>
            <a:r>
              <a:rPr lang="en-US" altLang="zh-CN" sz="2000" b="1" dirty="0"/>
              <a:t> getx();   </a:t>
            </a:r>
            <a:r>
              <a:rPr lang="en-US" altLang="zh-CN" sz="2000" b="1" dirty="0">
                <a:solidFill>
                  <a:schemeClr val="accent1"/>
                </a:solidFill>
              </a:rPr>
              <a:t>int</a:t>
            </a:r>
            <a:r>
              <a:rPr lang="en-US" altLang="zh-CN" sz="2000" b="1" dirty="0"/>
              <a:t> gety();   </a:t>
            </a:r>
            <a:r>
              <a:rPr lang="en-US" altLang="zh-CN" sz="2000" b="1" dirty="0">
                <a:solidFill>
                  <a:schemeClr val="accent1"/>
                </a:solidFill>
              </a:rPr>
              <a:t>int</a:t>
            </a:r>
            <a:r>
              <a:rPr lang="en-US" altLang="zh-CN" sz="2000" b="1" dirty="0"/>
              <a:t> getType();</a:t>
            </a:r>
            <a:endParaRPr lang="zh-CN" altLang="en-US" sz="2000" b="1" dirty="0"/>
          </a:p>
        </p:txBody>
      </p:sp>
    </p:spTree>
    <p:extLst>
      <p:ext uri="{BB962C8B-B14F-4D97-AF65-F5344CB8AC3E}">
        <p14:creationId xmlns:p14="http://schemas.microsoft.com/office/powerpoint/2010/main" val="3726906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p:bldP spid="7" grpId="0"/>
      <p:bldP spid="8" grpId="0"/>
      <p:bldP spid="4" grpId="0"/>
      <p:bldP spid="12" grpId="0"/>
      <p:bldP spid="13" grpId="0"/>
      <p:bldP spid="14" grpId="0"/>
      <p:bldP spid="10"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FFF8"/>
        </a:solidFill>
        <a:effectLst/>
      </p:bgPr>
    </p:bg>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BBAB4665-8F3A-4B63-BB7F-71A86F0D8283}"/>
              </a:ext>
            </a:extLst>
          </p:cNvPr>
          <p:cNvSpPr txBox="1"/>
          <p:nvPr/>
        </p:nvSpPr>
        <p:spPr>
          <a:xfrm>
            <a:off x="477078" y="350435"/>
            <a:ext cx="1210588" cy="400110"/>
          </a:xfrm>
          <a:prstGeom prst="rect">
            <a:avLst/>
          </a:prstGeom>
          <a:noFill/>
        </p:spPr>
        <p:txBody>
          <a:bodyPr wrap="none" rtlCol="0">
            <a:spAutoFit/>
          </a:bodyPr>
          <a:lstStyle/>
          <a:p>
            <a:r>
              <a:rPr lang="zh-CN" altLang="en-US" sz="2000" dirty="0"/>
              <a:t>想法二：</a:t>
            </a:r>
          </a:p>
        </p:txBody>
      </p:sp>
      <p:sp>
        <p:nvSpPr>
          <p:cNvPr id="3" name="文本框 2">
            <a:extLst>
              <a:ext uri="{FF2B5EF4-FFF2-40B4-BE49-F238E27FC236}">
                <a16:creationId xmlns:a16="http://schemas.microsoft.com/office/drawing/2014/main" id="{5028C056-7E83-4E30-9B4B-74C9AE064306}"/>
              </a:ext>
            </a:extLst>
          </p:cNvPr>
          <p:cNvSpPr txBox="1"/>
          <p:nvPr/>
        </p:nvSpPr>
        <p:spPr>
          <a:xfrm>
            <a:off x="1031076" y="888156"/>
            <a:ext cx="5758308" cy="400110"/>
          </a:xfrm>
          <a:prstGeom prst="rect">
            <a:avLst/>
          </a:prstGeom>
          <a:noFill/>
        </p:spPr>
        <p:txBody>
          <a:bodyPr wrap="none" rtlCol="0">
            <a:spAutoFit/>
          </a:bodyPr>
          <a:lstStyle/>
          <a:p>
            <a:r>
              <a:rPr lang="en-US" altLang="zh-CN" sz="2000" dirty="0"/>
              <a:t>1.</a:t>
            </a:r>
            <a:r>
              <a:rPr lang="zh-CN" altLang="en-US" sz="2000" dirty="0"/>
              <a:t>写一个能将坐标</a:t>
            </a:r>
            <a:r>
              <a:rPr lang="en-US" altLang="zh-CN" sz="2000" dirty="0"/>
              <a:t>(x, y)</a:t>
            </a:r>
            <a:r>
              <a:rPr lang="zh-CN" altLang="en-US" sz="2000" dirty="0"/>
              <a:t>转化成一个整数的散列函数</a:t>
            </a:r>
          </a:p>
        </p:txBody>
      </p:sp>
      <p:sp>
        <p:nvSpPr>
          <p:cNvPr id="4" name="文本框 3">
            <a:extLst>
              <a:ext uri="{FF2B5EF4-FFF2-40B4-BE49-F238E27FC236}">
                <a16:creationId xmlns:a16="http://schemas.microsoft.com/office/drawing/2014/main" id="{1FD5C444-665F-48E8-B813-4C46918EF96E}"/>
              </a:ext>
            </a:extLst>
          </p:cNvPr>
          <p:cNvSpPr txBox="1"/>
          <p:nvPr/>
        </p:nvSpPr>
        <p:spPr>
          <a:xfrm>
            <a:off x="1031076" y="1337387"/>
            <a:ext cx="10036722" cy="400110"/>
          </a:xfrm>
          <a:prstGeom prst="rect">
            <a:avLst/>
          </a:prstGeom>
          <a:noFill/>
        </p:spPr>
        <p:txBody>
          <a:bodyPr wrap="none" rtlCol="0">
            <a:spAutoFit/>
          </a:bodyPr>
          <a:lstStyle/>
          <a:p>
            <a:r>
              <a:rPr lang="en-US" altLang="zh-CN" sz="2000" dirty="0"/>
              <a:t>2.</a:t>
            </a:r>
            <a:r>
              <a:rPr lang="zh-CN" altLang="en-US" sz="2000" dirty="0"/>
              <a:t>创建一个</a:t>
            </a:r>
            <a:r>
              <a:rPr lang="en-US" altLang="zh-CN" sz="2000" dirty="0"/>
              <a:t>bool</a:t>
            </a:r>
            <a:r>
              <a:rPr lang="zh-CN" altLang="en-US" sz="2000" dirty="0"/>
              <a:t>型的数组，如果某一个点有病毒，则把该点的散列值对应的元素设为</a:t>
            </a:r>
            <a:r>
              <a:rPr lang="en-US" altLang="zh-CN" sz="2000" dirty="0"/>
              <a:t>true</a:t>
            </a:r>
            <a:endParaRPr lang="zh-CN" altLang="en-US" sz="2000" dirty="0"/>
          </a:p>
        </p:txBody>
      </p:sp>
      <p:sp>
        <p:nvSpPr>
          <p:cNvPr id="5" name="文本框 4">
            <a:extLst>
              <a:ext uri="{FF2B5EF4-FFF2-40B4-BE49-F238E27FC236}">
                <a16:creationId xmlns:a16="http://schemas.microsoft.com/office/drawing/2014/main" id="{25E411C9-316C-4F11-A1FE-CF15B1239F6A}"/>
              </a:ext>
            </a:extLst>
          </p:cNvPr>
          <p:cNvSpPr txBox="1"/>
          <p:nvPr/>
        </p:nvSpPr>
        <p:spPr>
          <a:xfrm>
            <a:off x="1031076" y="1786618"/>
            <a:ext cx="9793065" cy="400110"/>
          </a:xfrm>
          <a:prstGeom prst="rect">
            <a:avLst/>
          </a:prstGeom>
          <a:noFill/>
        </p:spPr>
        <p:txBody>
          <a:bodyPr wrap="none" rtlCol="0">
            <a:spAutoFit/>
          </a:bodyPr>
          <a:lstStyle/>
          <a:p>
            <a:r>
              <a:rPr lang="en-US" altLang="zh-CN" sz="2000" dirty="0"/>
              <a:t>3.</a:t>
            </a:r>
            <a:r>
              <a:rPr lang="zh-CN" altLang="en-US" sz="2000" dirty="0"/>
              <a:t>遍历存放病毒携带者的数组，计算该点的散列值，并将对应在散列表中的值改为</a:t>
            </a:r>
            <a:r>
              <a:rPr lang="en-US" altLang="zh-CN" sz="2000" dirty="0"/>
              <a:t>true</a:t>
            </a:r>
            <a:endParaRPr lang="zh-CN" altLang="en-US" sz="2000" dirty="0"/>
          </a:p>
        </p:txBody>
      </p:sp>
      <p:sp>
        <p:nvSpPr>
          <p:cNvPr id="6" name="文本框 5">
            <a:extLst>
              <a:ext uri="{FF2B5EF4-FFF2-40B4-BE49-F238E27FC236}">
                <a16:creationId xmlns:a16="http://schemas.microsoft.com/office/drawing/2014/main" id="{24B19D09-79E9-4779-BBE0-39860B05847E}"/>
              </a:ext>
            </a:extLst>
          </p:cNvPr>
          <p:cNvSpPr txBox="1"/>
          <p:nvPr/>
        </p:nvSpPr>
        <p:spPr>
          <a:xfrm>
            <a:off x="1031076" y="2235849"/>
            <a:ext cx="9352240" cy="400110"/>
          </a:xfrm>
          <a:prstGeom prst="rect">
            <a:avLst/>
          </a:prstGeom>
          <a:noFill/>
        </p:spPr>
        <p:txBody>
          <a:bodyPr wrap="none" rtlCol="0">
            <a:spAutoFit/>
          </a:bodyPr>
          <a:lstStyle/>
          <a:p>
            <a:r>
              <a:rPr lang="en-US" altLang="zh-CN" sz="2000" dirty="0"/>
              <a:t>4.</a:t>
            </a:r>
            <a:r>
              <a:rPr lang="zh-CN" altLang="en-US" sz="2000" dirty="0"/>
              <a:t>遍历正常人的数组，计算该点的散列值，并用该值查找散列表，判断是否被感染</a:t>
            </a:r>
          </a:p>
        </p:txBody>
      </p:sp>
      <p:sp>
        <p:nvSpPr>
          <p:cNvPr id="7" name="文本框 6">
            <a:extLst>
              <a:ext uri="{FF2B5EF4-FFF2-40B4-BE49-F238E27FC236}">
                <a16:creationId xmlns:a16="http://schemas.microsoft.com/office/drawing/2014/main" id="{26A554B8-A480-4CCF-B579-60D45A039941}"/>
              </a:ext>
            </a:extLst>
          </p:cNvPr>
          <p:cNvSpPr txBox="1"/>
          <p:nvPr/>
        </p:nvSpPr>
        <p:spPr>
          <a:xfrm>
            <a:off x="1031076" y="3123864"/>
            <a:ext cx="2492990" cy="400110"/>
          </a:xfrm>
          <a:prstGeom prst="rect">
            <a:avLst/>
          </a:prstGeom>
          <a:noFill/>
        </p:spPr>
        <p:txBody>
          <a:bodyPr wrap="none" rtlCol="0">
            <a:spAutoFit/>
          </a:bodyPr>
          <a:lstStyle/>
          <a:p>
            <a:r>
              <a:rPr lang="zh-CN" altLang="en-US" sz="2000" dirty="0"/>
              <a:t>散列（哈希）函数：</a:t>
            </a:r>
          </a:p>
        </p:txBody>
      </p:sp>
      <p:sp>
        <p:nvSpPr>
          <p:cNvPr id="8" name="矩形 7">
            <a:extLst>
              <a:ext uri="{FF2B5EF4-FFF2-40B4-BE49-F238E27FC236}">
                <a16:creationId xmlns:a16="http://schemas.microsoft.com/office/drawing/2014/main" id="{1CA4E808-5AFE-4A12-AE3C-33A7E147E651}"/>
              </a:ext>
            </a:extLst>
          </p:cNvPr>
          <p:cNvSpPr/>
          <p:nvPr/>
        </p:nvSpPr>
        <p:spPr>
          <a:xfrm>
            <a:off x="2959256" y="3697252"/>
            <a:ext cx="8371352" cy="2554545"/>
          </a:xfrm>
          <a:prstGeom prst="rect">
            <a:avLst/>
          </a:prstGeom>
        </p:spPr>
        <p:txBody>
          <a:bodyPr wrap="square">
            <a:spAutoFit/>
          </a:bodyPr>
          <a:lstStyle/>
          <a:p>
            <a:r>
              <a:rPr lang="en-US" altLang="zh-CN" sz="2000" b="1" dirty="0">
                <a:solidFill>
                  <a:srgbClr val="0000FF"/>
                </a:solidFill>
                <a:ea typeface="新宋体" panose="02010609030101010101" pitchFamily="49" charset="-122"/>
              </a:rPr>
              <a:t>int</a:t>
            </a:r>
            <a:r>
              <a:rPr lang="en-US" altLang="zh-CN" sz="2000" b="1" dirty="0">
                <a:solidFill>
                  <a:srgbClr val="000000"/>
                </a:solidFill>
                <a:ea typeface="新宋体" panose="02010609030101010101" pitchFamily="49" charset="-122"/>
              </a:rPr>
              <a:t> </a:t>
            </a:r>
            <a:r>
              <a:rPr lang="en-US" altLang="zh-CN" sz="2000" b="1" dirty="0">
                <a:solidFill>
                  <a:schemeClr val="accent2">
                    <a:lumMod val="75000"/>
                  </a:schemeClr>
                </a:solidFill>
                <a:ea typeface="新宋体" panose="02010609030101010101" pitchFamily="49" charset="-122"/>
              </a:rPr>
              <a:t>hashF</a:t>
            </a:r>
            <a:r>
              <a:rPr lang="en-US" altLang="zh-CN" sz="2000" b="1" dirty="0">
                <a:solidFill>
                  <a:srgbClr val="000000"/>
                </a:solidFill>
                <a:ea typeface="新宋体" panose="02010609030101010101" pitchFamily="49" charset="-122"/>
              </a:rPr>
              <a:t>(</a:t>
            </a:r>
            <a:r>
              <a:rPr lang="en-US" altLang="zh-CN" sz="2000" b="1" dirty="0">
                <a:solidFill>
                  <a:srgbClr val="0000FF"/>
                </a:solidFill>
                <a:ea typeface="新宋体" panose="02010609030101010101" pitchFamily="49" charset="-122"/>
              </a:rPr>
              <a:t>int</a:t>
            </a:r>
            <a:r>
              <a:rPr lang="en-US" altLang="zh-CN" sz="2000" b="1" dirty="0">
                <a:solidFill>
                  <a:srgbClr val="000000"/>
                </a:solidFill>
                <a:ea typeface="新宋体" panose="02010609030101010101" pitchFamily="49" charset="-122"/>
              </a:rPr>
              <a:t> </a:t>
            </a:r>
            <a:r>
              <a:rPr lang="en-US" altLang="zh-CN" sz="2000" b="1" dirty="0">
                <a:solidFill>
                  <a:srgbClr val="808080"/>
                </a:solidFill>
                <a:ea typeface="新宋体" panose="02010609030101010101" pitchFamily="49" charset="-122"/>
              </a:rPr>
              <a:t>x</a:t>
            </a:r>
            <a:r>
              <a:rPr lang="en-US" altLang="zh-CN" sz="2000" b="1" dirty="0">
                <a:solidFill>
                  <a:srgbClr val="000000"/>
                </a:solidFill>
                <a:ea typeface="新宋体" panose="02010609030101010101" pitchFamily="49" charset="-122"/>
              </a:rPr>
              <a:t>, </a:t>
            </a:r>
            <a:r>
              <a:rPr lang="en-US" altLang="zh-CN" sz="2000" b="1" dirty="0">
                <a:solidFill>
                  <a:srgbClr val="0000FF"/>
                </a:solidFill>
                <a:ea typeface="新宋体" panose="02010609030101010101" pitchFamily="49" charset="-122"/>
              </a:rPr>
              <a:t>int</a:t>
            </a:r>
            <a:r>
              <a:rPr lang="en-US" altLang="zh-CN" sz="2000" b="1" dirty="0">
                <a:solidFill>
                  <a:srgbClr val="000000"/>
                </a:solidFill>
                <a:ea typeface="新宋体" panose="02010609030101010101" pitchFamily="49" charset="-122"/>
              </a:rPr>
              <a:t> </a:t>
            </a:r>
            <a:r>
              <a:rPr lang="en-US" altLang="zh-CN" sz="2000" b="1" dirty="0">
                <a:solidFill>
                  <a:srgbClr val="808080"/>
                </a:solidFill>
                <a:ea typeface="新宋体" panose="02010609030101010101" pitchFamily="49" charset="-122"/>
              </a:rPr>
              <a:t>y</a:t>
            </a:r>
            <a:r>
              <a:rPr lang="en-US" altLang="zh-CN" sz="2000" b="1" dirty="0">
                <a:solidFill>
                  <a:schemeClr val="accent6">
                    <a:lumMod val="75000"/>
                  </a:schemeClr>
                </a:solidFill>
                <a:ea typeface="新宋体" panose="02010609030101010101" pitchFamily="49" charset="-122"/>
              </a:rPr>
              <a:t>)//0&lt;=x&lt;=1000, 0&lt;=y&lt;=1000</a:t>
            </a:r>
          </a:p>
          <a:p>
            <a:r>
              <a:rPr lang="en-US" altLang="zh-CN" sz="2000" b="1" dirty="0">
                <a:solidFill>
                  <a:srgbClr val="000000"/>
                </a:solidFill>
                <a:ea typeface="新宋体" panose="02010609030101010101" pitchFamily="49" charset="-122"/>
              </a:rPr>
              <a:t>{</a:t>
            </a:r>
          </a:p>
          <a:p>
            <a:r>
              <a:rPr lang="en-US" altLang="zh-CN" sz="2000" b="1" dirty="0">
                <a:solidFill>
                  <a:srgbClr val="0000FF"/>
                </a:solidFill>
                <a:ea typeface="新宋体" panose="02010609030101010101" pitchFamily="49" charset="-122"/>
              </a:rPr>
              <a:t>  const</a:t>
            </a:r>
            <a:r>
              <a:rPr lang="en-US" altLang="zh-CN" sz="2000" b="1" dirty="0">
                <a:solidFill>
                  <a:srgbClr val="000000"/>
                </a:solidFill>
                <a:ea typeface="新宋体" panose="02010609030101010101" pitchFamily="49" charset="-122"/>
              </a:rPr>
              <a:t> </a:t>
            </a:r>
            <a:r>
              <a:rPr lang="en-US" altLang="zh-CN" sz="2000" b="1" dirty="0">
                <a:solidFill>
                  <a:srgbClr val="0000FF"/>
                </a:solidFill>
                <a:ea typeface="新宋体" panose="02010609030101010101" pitchFamily="49" charset="-122"/>
              </a:rPr>
              <a:t>int</a:t>
            </a:r>
            <a:r>
              <a:rPr lang="en-US" altLang="zh-CN" sz="2000" b="1" dirty="0">
                <a:solidFill>
                  <a:srgbClr val="000000"/>
                </a:solidFill>
                <a:ea typeface="新宋体" panose="02010609030101010101" pitchFamily="49" charset="-122"/>
              </a:rPr>
              <a:t> </a:t>
            </a:r>
            <a:r>
              <a:rPr lang="en-US" altLang="zh-CN" sz="2000" b="1" dirty="0">
                <a:solidFill>
                  <a:srgbClr val="00B0F0"/>
                </a:solidFill>
                <a:ea typeface="新宋体" panose="02010609030101010101" pitchFamily="49" charset="-122"/>
              </a:rPr>
              <a:t>range</a:t>
            </a:r>
            <a:r>
              <a:rPr lang="en-US" altLang="zh-CN" sz="2000" b="1" dirty="0">
                <a:solidFill>
                  <a:srgbClr val="000000"/>
                </a:solidFill>
                <a:ea typeface="新宋体" panose="02010609030101010101" pitchFamily="49" charset="-122"/>
              </a:rPr>
              <a:t> = 1000;</a:t>
            </a:r>
          </a:p>
          <a:p>
            <a:r>
              <a:rPr lang="en-US" altLang="zh-CN" sz="2000" b="1" dirty="0">
                <a:solidFill>
                  <a:srgbClr val="0000FF"/>
                </a:solidFill>
                <a:ea typeface="新宋体" panose="02010609030101010101" pitchFamily="49" charset="-122"/>
              </a:rPr>
              <a:t>  int</a:t>
            </a:r>
            <a:r>
              <a:rPr lang="en-US" altLang="zh-CN" sz="2000" b="1" dirty="0">
                <a:solidFill>
                  <a:srgbClr val="000000"/>
                </a:solidFill>
                <a:ea typeface="新宋体" panose="02010609030101010101" pitchFamily="49" charset="-122"/>
              </a:rPr>
              <a:t> </a:t>
            </a:r>
            <a:r>
              <a:rPr lang="en-US" altLang="zh-CN" sz="2000" b="1" dirty="0">
                <a:solidFill>
                  <a:srgbClr val="00B0F0"/>
                </a:solidFill>
                <a:ea typeface="新宋体" panose="02010609030101010101" pitchFamily="49" charset="-122"/>
              </a:rPr>
              <a:t>value</a:t>
            </a:r>
            <a:r>
              <a:rPr lang="en-US" altLang="zh-CN" sz="2000" b="1" dirty="0">
                <a:solidFill>
                  <a:srgbClr val="000000"/>
                </a:solidFill>
                <a:ea typeface="新宋体" panose="02010609030101010101" pitchFamily="49" charset="-122"/>
              </a:rPr>
              <a:t> = </a:t>
            </a:r>
            <a:r>
              <a:rPr lang="en-US" altLang="zh-CN" sz="2000" b="1" dirty="0">
                <a:solidFill>
                  <a:srgbClr val="808080"/>
                </a:solidFill>
                <a:ea typeface="新宋体" panose="02010609030101010101" pitchFamily="49" charset="-122"/>
              </a:rPr>
              <a:t>x</a:t>
            </a:r>
            <a:r>
              <a:rPr lang="en-US" altLang="zh-CN" sz="2000" b="1" dirty="0">
                <a:solidFill>
                  <a:srgbClr val="000000"/>
                </a:solidFill>
                <a:ea typeface="新宋体" panose="02010609030101010101" pitchFamily="49" charset="-122"/>
              </a:rPr>
              <a:t> * </a:t>
            </a:r>
            <a:r>
              <a:rPr lang="en-US" altLang="zh-CN" sz="2000" b="1" dirty="0">
                <a:solidFill>
                  <a:srgbClr val="00B0F0"/>
                </a:solidFill>
                <a:ea typeface="新宋体" panose="02010609030101010101" pitchFamily="49" charset="-122"/>
              </a:rPr>
              <a:t>range</a:t>
            </a:r>
            <a:r>
              <a:rPr lang="en-US" altLang="zh-CN" sz="2000" b="1" dirty="0">
                <a:solidFill>
                  <a:srgbClr val="000000"/>
                </a:solidFill>
                <a:ea typeface="新宋体" panose="02010609030101010101" pitchFamily="49" charset="-122"/>
              </a:rPr>
              <a:t> + </a:t>
            </a:r>
            <a:r>
              <a:rPr lang="en-US" altLang="zh-CN" sz="2000" b="1" dirty="0">
                <a:solidFill>
                  <a:srgbClr val="808080"/>
                </a:solidFill>
                <a:ea typeface="新宋体" panose="02010609030101010101" pitchFamily="49" charset="-122"/>
              </a:rPr>
              <a:t>y</a:t>
            </a:r>
            <a:r>
              <a:rPr lang="en-US" altLang="zh-CN" sz="2000" b="1" dirty="0">
                <a:solidFill>
                  <a:srgbClr val="000000"/>
                </a:solidFill>
                <a:ea typeface="新宋体" panose="02010609030101010101" pitchFamily="49" charset="-122"/>
              </a:rPr>
              <a:t>;</a:t>
            </a:r>
            <a:r>
              <a:rPr lang="en-US" altLang="zh-CN" sz="2000" b="1" dirty="0">
                <a:solidFill>
                  <a:schemeClr val="accent6">
                    <a:lumMod val="75000"/>
                  </a:schemeClr>
                </a:solidFill>
                <a:ea typeface="新宋体" panose="02010609030101010101" pitchFamily="49" charset="-122"/>
              </a:rPr>
              <a:t>//</a:t>
            </a:r>
            <a:r>
              <a:rPr lang="zh-CN" altLang="en-US" sz="2000" b="1" dirty="0">
                <a:solidFill>
                  <a:schemeClr val="accent6">
                    <a:lumMod val="75000"/>
                  </a:schemeClr>
                </a:solidFill>
                <a:ea typeface="新宋体" panose="02010609030101010101" pitchFamily="49" charset="-122"/>
              </a:rPr>
              <a:t>此时</a:t>
            </a:r>
            <a:r>
              <a:rPr lang="en-US" altLang="zh-CN" sz="2000" b="1" dirty="0">
                <a:solidFill>
                  <a:schemeClr val="accent6">
                    <a:lumMod val="75000"/>
                  </a:schemeClr>
                </a:solidFill>
                <a:ea typeface="新宋体" panose="02010609030101010101" pitchFamily="49" charset="-122"/>
              </a:rPr>
              <a:t>value</a:t>
            </a:r>
            <a:r>
              <a:rPr lang="zh-CN" altLang="en-US" sz="2000" b="1" dirty="0">
                <a:solidFill>
                  <a:schemeClr val="accent6">
                    <a:lumMod val="75000"/>
                  </a:schemeClr>
                </a:solidFill>
                <a:ea typeface="新宋体" panose="02010609030101010101" pitchFamily="49" charset="-122"/>
              </a:rPr>
              <a:t>的范围是</a:t>
            </a:r>
            <a:r>
              <a:rPr lang="en-US" altLang="zh-CN" sz="2000" b="1" dirty="0">
                <a:solidFill>
                  <a:schemeClr val="accent6">
                    <a:lumMod val="75000"/>
                  </a:schemeClr>
                </a:solidFill>
                <a:ea typeface="新宋体" panose="02010609030101010101" pitchFamily="49" charset="-122"/>
              </a:rPr>
              <a:t>[0,1001000]</a:t>
            </a:r>
          </a:p>
          <a:p>
            <a:r>
              <a:rPr lang="en-US" altLang="zh-CN" sz="2000" b="1" dirty="0">
                <a:solidFill>
                  <a:srgbClr val="0000FF"/>
                </a:solidFill>
                <a:ea typeface="新宋体" panose="02010609030101010101" pitchFamily="49" charset="-122"/>
              </a:rPr>
              <a:t>  int</a:t>
            </a:r>
            <a:r>
              <a:rPr lang="en-US" altLang="zh-CN" sz="2000" b="1" dirty="0">
                <a:solidFill>
                  <a:srgbClr val="000000"/>
                </a:solidFill>
                <a:ea typeface="新宋体" panose="02010609030101010101" pitchFamily="49" charset="-122"/>
              </a:rPr>
              <a:t> </a:t>
            </a:r>
            <a:r>
              <a:rPr lang="en-US" altLang="zh-CN" sz="2000" b="1" dirty="0">
                <a:solidFill>
                  <a:srgbClr val="00B0F0"/>
                </a:solidFill>
                <a:ea typeface="新宋体" panose="02010609030101010101" pitchFamily="49" charset="-122"/>
              </a:rPr>
              <a:t>mod</a:t>
            </a:r>
            <a:r>
              <a:rPr lang="en-US" altLang="zh-CN" sz="2000" b="1" dirty="0">
                <a:solidFill>
                  <a:srgbClr val="000000"/>
                </a:solidFill>
                <a:ea typeface="新宋体" panose="02010609030101010101" pitchFamily="49" charset="-122"/>
              </a:rPr>
              <a:t> = 300001;</a:t>
            </a:r>
          </a:p>
          <a:p>
            <a:r>
              <a:rPr lang="en-US" altLang="zh-CN" sz="2000" b="1" dirty="0">
                <a:solidFill>
                  <a:srgbClr val="00B0F0"/>
                </a:solidFill>
                <a:ea typeface="新宋体" panose="02010609030101010101" pitchFamily="49" charset="-122"/>
              </a:rPr>
              <a:t>  value</a:t>
            </a:r>
            <a:r>
              <a:rPr lang="en-US" altLang="zh-CN" sz="2000" b="1" dirty="0">
                <a:solidFill>
                  <a:srgbClr val="000000"/>
                </a:solidFill>
                <a:ea typeface="新宋体" panose="02010609030101010101" pitchFamily="49" charset="-122"/>
              </a:rPr>
              <a:t> = </a:t>
            </a:r>
            <a:r>
              <a:rPr lang="en-US" altLang="zh-CN" sz="2000" b="1" dirty="0">
                <a:solidFill>
                  <a:srgbClr val="00B0F0"/>
                </a:solidFill>
                <a:ea typeface="新宋体" panose="02010609030101010101" pitchFamily="49" charset="-122"/>
              </a:rPr>
              <a:t>value</a:t>
            </a:r>
            <a:r>
              <a:rPr lang="en-US" altLang="zh-CN" sz="2000" b="1" dirty="0">
                <a:solidFill>
                  <a:srgbClr val="000000"/>
                </a:solidFill>
                <a:ea typeface="新宋体" panose="02010609030101010101" pitchFamily="49" charset="-122"/>
              </a:rPr>
              <a:t> % </a:t>
            </a:r>
            <a:r>
              <a:rPr lang="en-US" altLang="zh-CN" sz="2000" b="1" dirty="0">
                <a:solidFill>
                  <a:srgbClr val="00B0F0"/>
                </a:solidFill>
                <a:ea typeface="新宋体" panose="02010609030101010101" pitchFamily="49" charset="-122"/>
              </a:rPr>
              <a:t>mod</a:t>
            </a:r>
            <a:r>
              <a:rPr lang="en-US" altLang="zh-CN" sz="2000" b="1" dirty="0">
                <a:solidFill>
                  <a:srgbClr val="000000"/>
                </a:solidFill>
                <a:ea typeface="新宋体" panose="02010609030101010101" pitchFamily="49" charset="-122"/>
              </a:rPr>
              <a:t>;</a:t>
            </a:r>
            <a:r>
              <a:rPr lang="en-US" altLang="zh-CN" sz="2000" b="1" dirty="0">
                <a:solidFill>
                  <a:schemeClr val="accent6">
                    <a:lumMod val="75000"/>
                  </a:schemeClr>
                </a:solidFill>
                <a:ea typeface="新宋体" panose="02010609030101010101" pitchFamily="49" charset="-122"/>
              </a:rPr>
              <a:t>//</a:t>
            </a:r>
            <a:r>
              <a:rPr lang="zh-CN" altLang="en-US" sz="2000" b="1" dirty="0">
                <a:solidFill>
                  <a:schemeClr val="accent6">
                    <a:lumMod val="75000"/>
                  </a:schemeClr>
                </a:solidFill>
                <a:ea typeface="新宋体" panose="02010609030101010101" pitchFamily="49" charset="-122"/>
              </a:rPr>
              <a:t>对一个素数</a:t>
            </a:r>
            <a:r>
              <a:rPr lang="en-US" altLang="zh-CN" sz="2000" b="1" dirty="0">
                <a:solidFill>
                  <a:schemeClr val="accent6">
                    <a:lumMod val="75000"/>
                  </a:schemeClr>
                </a:solidFill>
                <a:ea typeface="新宋体" panose="02010609030101010101" pitchFamily="49" charset="-122"/>
              </a:rPr>
              <a:t>mod</a:t>
            </a:r>
            <a:r>
              <a:rPr lang="zh-CN" altLang="en-US" sz="2000" b="1" dirty="0">
                <a:solidFill>
                  <a:schemeClr val="accent6">
                    <a:lumMod val="75000"/>
                  </a:schemeClr>
                </a:solidFill>
                <a:ea typeface="新宋体" panose="02010609030101010101" pitchFamily="49" charset="-122"/>
              </a:rPr>
              <a:t>取模，缩小</a:t>
            </a:r>
            <a:r>
              <a:rPr lang="en-US" altLang="zh-CN" sz="2000" b="1" dirty="0">
                <a:solidFill>
                  <a:schemeClr val="accent6">
                    <a:lumMod val="75000"/>
                  </a:schemeClr>
                </a:solidFill>
                <a:ea typeface="新宋体" panose="02010609030101010101" pitchFamily="49" charset="-122"/>
              </a:rPr>
              <a:t>value</a:t>
            </a:r>
            <a:r>
              <a:rPr lang="zh-CN" altLang="en-US" sz="2000" b="1" dirty="0">
                <a:solidFill>
                  <a:schemeClr val="accent6">
                    <a:lumMod val="75000"/>
                  </a:schemeClr>
                </a:solidFill>
                <a:ea typeface="新宋体" panose="02010609030101010101" pitchFamily="49" charset="-122"/>
              </a:rPr>
              <a:t>的取值范围</a:t>
            </a:r>
            <a:endParaRPr lang="en-US" altLang="zh-CN" sz="2000" b="1" dirty="0">
              <a:solidFill>
                <a:schemeClr val="accent6">
                  <a:lumMod val="75000"/>
                </a:schemeClr>
              </a:solidFill>
              <a:ea typeface="新宋体" panose="02010609030101010101" pitchFamily="49" charset="-122"/>
            </a:endParaRPr>
          </a:p>
          <a:p>
            <a:r>
              <a:rPr lang="en-US" altLang="zh-CN" sz="2000" b="1" dirty="0">
                <a:solidFill>
                  <a:srgbClr val="0000FF"/>
                </a:solidFill>
                <a:ea typeface="新宋体" panose="02010609030101010101" pitchFamily="49" charset="-122"/>
              </a:rPr>
              <a:t>  </a:t>
            </a:r>
            <a:r>
              <a:rPr lang="en-US" altLang="zh-CN" sz="2000" b="1" dirty="0">
                <a:solidFill>
                  <a:srgbClr val="7030A0"/>
                </a:solidFill>
                <a:ea typeface="新宋体" panose="02010609030101010101" pitchFamily="49" charset="-122"/>
              </a:rPr>
              <a:t>return</a:t>
            </a:r>
            <a:r>
              <a:rPr lang="en-US" altLang="zh-CN" sz="2000" b="1" dirty="0">
                <a:solidFill>
                  <a:srgbClr val="000000"/>
                </a:solidFill>
                <a:ea typeface="新宋体" panose="02010609030101010101" pitchFamily="49" charset="-122"/>
              </a:rPr>
              <a:t> </a:t>
            </a:r>
            <a:r>
              <a:rPr lang="en-US" altLang="zh-CN" sz="2000" b="1" dirty="0">
                <a:solidFill>
                  <a:srgbClr val="00B0F0"/>
                </a:solidFill>
                <a:ea typeface="新宋体" panose="02010609030101010101" pitchFamily="49" charset="-122"/>
              </a:rPr>
              <a:t>value</a:t>
            </a:r>
            <a:r>
              <a:rPr lang="en-US" altLang="zh-CN" sz="2000" b="1" dirty="0">
                <a:solidFill>
                  <a:srgbClr val="000000"/>
                </a:solidFill>
                <a:ea typeface="新宋体" panose="02010609030101010101" pitchFamily="49" charset="-122"/>
              </a:rPr>
              <a:t>;</a:t>
            </a:r>
            <a:r>
              <a:rPr lang="en-US" altLang="zh-CN" sz="2000" b="1" dirty="0">
                <a:solidFill>
                  <a:schemeClr val="accent6">
                    <a:lumMod val="75000"/>
                  </a:schemeClr>
                </a:solidFill>
              </a:rPr>
              <a:t> </a:t>
            </a:r>
            <a:r>
              <a:rPr lang="en-US" altLang="zh-CN" sz="2000" b="1" dirty="0">
                <a:solidFill>
                  <a:schemeClr val="accent6">
                    <a:lumMod val="75000"/>
                  </a:schemeClr>
                </a:solidFill>
                <a:ea typeface="新宋体" panose="02010609030101010101" pitchFamily="49" charset="-122"/>
              </a:rPr>
              <a:t>//</a:t>
            </a:r>
            <a:r>
              <a:rPr lang="zh-CN" altLang="en-US" sz="2000" b="1" dirty="0">
                <a:solidFill>
                  <a:schemeClr val="accent6">
                    <a:lumMod val="75000"/>
                  </a:schemeClr>
                </a:solidFill>
                <a:ea typeface="新宋体" panose="02010609030101010101" pitchFamily="49" charset="-122"/>
              </a:rPr>
              <a:t>对一个素数取模几乎能使散列值将</a:t>
            </a:r>
            <a:r>
              <a:rPr lang="en-US" altLang="zh-CN" sz="2000" b="1" dirty="0">
                <a:solidFill>
                  <a:schemeClr val="accent6">
                    <a:lumMod val="75000"/>
                  </a:schemeClr>
                </a:solidFill>
                <a:ea typeface="新宋体" panose="02010609030101010101" pitchFamily="49" charset="-122"/>
              </a:rPr>
              <a:t>[0,mod]</a:t>
            </a:r>
            <a:r>
              <a:rPr lang="zh-CN" altLang="en-US" sz="2000" b="1" dirty="0">
                <a:solidFill>
                  <a:schemeClr val="accent6">
                    <a:lumMod val="75000"/>
                  </a:schemeClr>
                </a:solidFill>
                <a:ea typeface="新宋体" panose="02010609030101010101" pitchFamily="49" charset="-122"/>
              </a:rPr>
              <a:t> 全部覆盖</a:t>
            </a:r>
            <a:endParaRPr lang="en-US" altLang="zh-CN" sz="2000" b="1" dirty="0">
              <a:solidFill>
                <a:schemeClr val="accent6">
                  <a:lumMod val="75000"/>
                </a:schemeClr>
              </a:solidFill>
              <a:ea typeface="新宋体" panose="02010609030101010101" pitchFamily="49" charset="-122"/>
            </a:endParaRPr>
          </a:p>
          <a:p>
            <a:r>
              <a:rPr lang="en-US" altLang="zh-CN" sz="2000" b="1" dirty="0">
                <a:solidFill>
                  <a:srgbClr val="000000"/>
                </a:solidFill>
                <a:ea typeface="新宋体" panose="02010609030101010101" pitchFamily="49" charset="-122"/>
              </a:rPr>
              <a:t>}</a:t>
            </a:r>
            <a:endParaRPr lang="zh-CN" altLang="en-US" sz="2000" b="1" dirty="0"/>
          </a:p>
        </p:txBody>
      </p:sp>
    </p:spTree>
    <p:extLst>
      <p:ext uri="{BB962C8B-B14F-4D97-AF65-F5344CB8AC3E}">
        <p14:creationId xmlns:p14="http://schemas.microsoft.com/office/powerpoint/2010/main" val="752827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4"/>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grpId="0" nodeType="afterEffect">
                                  <p:stCondLst>
                                    <p:cond delay="0"/>
                                  </p:stCondLst>
                                  <p:childTnLst>
                                    <p:set>
                                      <p:cBhvr>
                                        <p:cTn id="15" dur="1" fill="hold">
                                          <p:stCondLst>
                                            <p:cond delay="0"/>
                                          </p:stCondLst>
                                        </p:cTn>
                                        <p:tgtEl>
                                          <p:spTgt spid="6"/>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P spid="7" grpId="0"/>
      <p:bldP spid="8"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FF8"/>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C75EFD-7DC1-4FF0-8EA1-7DE37C96B5F7}"/>
              </a:ext>
            </a:extLst>
          </p:cNvPr>
          <p:cNvSpPr>
            <a:spLocks noGrp="1"/>
          </p:cNvSpPr>
          <p:nvPr>
            <p:ph type="title"/>
          </p:nvPr>
        </p:nvSpPr>
        <p:spPr>
          <a:xfrm>
            <a:off x="142204" y="103694"/>
            <a:ext cx="3373993" cy="641023"/>
          </a:xfrm>
        </p:spPr>
        <p:txBody>
          <a:bodyPr/>
          <a:lstStyle/>
          <a:p>
            <a:r>
              <a:rPr lang="en-US" altLang="zh-CN" dirty="0"/>
              <a:t>C</a:t>
            </a:r>
            <a:r>
              <a:rPr lang="zh-CN" altLang="en-US" dirty="0"/>
              <a:t>语言的设计思路</a:t>
            </a:r>
          </a:p>
        </p:txBody>
      </p:sp>
      <p:pic>
        <p:nvPicPr>
          <p:cNvPr id="5" name="内容占位符 4">
            <a:extLst>
              <a:ext uri="{FF2B5EF4-FFF2-40B4-BE49-F238E27FC236}">
                <a16:creationId xmlns:a16="http://schemas.microsoft.com/office/drawing/2014/main" id="{BDD60ED4-9786-4FB1-B904-DC1E1C56FE7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40556" y="1902287"/>
            <a:ext cx="3653154" cy="2345303"/>
          </a:xfrm>
        </p:spPr>
      </p:pic>
      <p:sp>
        <p:nvSpPr>
          <p:cNvPr id="3" name="文本占位符 2">
            <a:extLst>
              <a:ext uri="{FF2B5EF4-FFF2-40B4-BE49-F238E27FC236}">
                <a16:creationId xmlns:a16="http://schemas.microsoft.com/office/drawing/2014/main" id="{D6017030-78AA-4693-A9D0-3DA4B2F0BF5B}"/>
              </a:ext>
            </a:extLst>
          </p:cNvPr>
          <p:cNvSpPr>
            <a:spLocks noGrp="1"/>
          </p:cNvSpPr>
          <p:nvPr>
            <p:ph type="body" sz="half" idx="2"/>
          </p:nvPr>
        </p:nvSpPr>
        <p:spPr>
          <a:xfrm>
            <a:off x="9290802" y="5392766"/>
            <a:ext cx="1370760" cy="738863"/>
          </a:xfrm>
        </p:spPr>
        <p:txBody>
          <a:bodyPr>
            <a:normAutofit/>
          </a:bodyPr>
          <a:lstStyle/>
          <a:p>
            <a:r>
              <a:rPr lang="zh-CN" altLang="en-US" sz="1800" u="sng" strike="sngStrike" dirty="0">
                <a:solidFill>
                  <a:schemeClr val="bg1">
                    <a:lumMod val="75000"/>
                  </a:schemeClr>
                </a:solidFill>
              </a:rPr>
              <a:t>淡黄的长裙</a:t>
            </a:r>
            <a:endParaRPr lang="en-US" altLang="zh-CN" sz="1800" u="sng" strike="sngStrike" dirty="0">
              <a:solidFill>
                <a:schemeClr val="bg1">
                  <a:lumMod val="75000"/>
                </a:schemeClr>
              </a:solidFill>
            </a:endParaRPr>
          </a:p>
          <a:p>
            <a:r>
              <a:rPr lang="zh-CN" altLang="en-US" sz="1800" strike="sngStrike" dirty="0">
                <a:solidFill>
                  <a:schemeClr val="bg1">
                    <a:lumMod val="75000"/>
                  </a:schemeClr>
                </a:solidFill>
              </a:rPr>
              <a:t>蓬松的头发</a:t>
            </a:r>
            <a:endParaRPr lang="en-US" altLang="zh-CN" sz="1800" strike="sngStrike" dirty="0">
              <a:solidFill>
                <a:schemeClr val="bg1">
                  <a:lumMod val="75000"/>
                </a:schemeClr>
              </a:solidFill>
              <a:hlinkClick r:id="rId3" action="ppaction://hlinksldjump"/>
            </a:endParaRPr>
          </a:p>
        </p:txBody>
      </p:sp>
      <p:pic>
        <p:nvPicPr>
          <p:cNvPr id="6" name="图片 5">
            <a:extLst>
              <a:ext uri="{FF2B5EF4-FFF2-40B4-BE49-F238E27FC236}">
                <a16:creationId xmlns:a16="http://schemas.microsoft.com/office/drawing/2014/main" id="{D9A379AC-EC31-4836-A67C-8656A1F353A7}"/>
              </a:ext>
            </a:extLst>
          </p:cNvPr>
          <p:cNvPicPr>
            <a:picLocks noChangeAspect="1"/>
          </p:cNvPicPr>
          <p:nvPr/>
        </p:nvPicPr>
        <p:blipFill>
          <a:blip r:embed="rId4"/>
          <a:stretch>
            <a:fillRect/>
          </a:stretch>
        </p:blipFill>
        <p:spPr>
          <a:xfrm>
            <a:off x="8144426" y="845774"/>
            <a:ext cx="3234662" cy="3658880"/>
          </a:xfrm>
          <a:prstGeom prst="rect">
            <a:avLst/>
          </a:prstGeom>
        </p:spPr>
      </p:pic>
      <p:pic>
        <p:nvPicPr>
          <p:cNvPr id="8" name="图形 7" descr="线箭头平直">
            <a:extLst>
              <a:ext uri="{FF2B5EF4-FFF2-40B4-BE49-F238E27FC236}">
                <a16:creationId xmlns:a16="http://schemas.microsoft.com/office/drawing/2014/main" id="{4D1183FC-7972-46F3-8B90-285401168AC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0800000">
            <a:off x="4714498" y="2386263"/>
            <a:ext cx="2345265" cy="1272617"/>
          </a:xfrm>
          <a:prstGeom prst="rect">
            <a:avLst/>
          </a:prstGeom>
        </p:spPr>
      </p:pic>
      <p:sp>
        <p:nvSpPr>
          <p:cNvPr id="7" name="文本框 6">
            <a:extLst>
              <a:ext uri="{FF2B5EF4-FFF2-40B4-BE49-F238E27FC236}">
                <a16:creationId xmlns:a16="http://schemas.microsoft.com/office/drawing/2014/main" id="{23697890-2348-468A-9F27-8FB222C7AAB3}"/>
              </a:ext>
            </a:extLst>
          </p:cNvPr>
          <p:cNvSpPr txBox="1"/>
          <p:nvPr/>
        </p:nvSpPr>
        <p:spPr>
          <a:xfrm>
            <a:off x="4742366" y="3117160"/>
            <a:ext cx="1800493" cy="369332"/>
          </a:xfrm>
          <a:prstGeom prst="rect">
            <a:avLst/>
          </a:prstGeom>
          <a:noFill/>
        </p:spPr>
        <p:txBody>
          <a:bodyPr wrap="none" rtlCol="0">
            <a:spAutoFit/>
          </a:bodyPr>
          <a:lstStyle/>
          <a:p>
            <a:r>
              <a:rPr lang="zh-CN" altLang="en-US" dirty="0"/>
              <a:t>一顿操作</a:t>
            </a:r>
            <a:r>
              <a:rPr lang="zh-CN" altLang="en-US" strike="sngStrike" dirty="0">
                <a:solidFill>
                  <a:schemeClr val="bg1">
                    <a:lumMod val="75000"/>
                  </a:schemeClr>
                </a:solidFill>
              </a:rPr>
              <a:t>猛如虎</a:t>
            </a:r>
          </a:p>
        </p:txBody>
      </p:sp>
      <p:sp>
        <p:nvSpPr>
          <p:cNvPr id="10" name="文本框 9">
            <a:extLst>
              <a:ext uri="{FF2B5EF4-FFF2-40B4-BE49-F238E27FC236}">
                <a16:creationId xmlns:a16="http://schemas.microsoft.com/office/drawing/2014/main" id="{73D00423-12FF-42E0-92BB-0BC38642035F}"/>
              </a:ext>
            </a:extLst>
          </p:cNvPr>
          <p:cNvSpPr txBox="1"/>
          <p:nvPr/>
        </p:nvSpPr>
        <p:spPr>
          <a:xfrm>
            <a:off x="8733525" y="4779077"/>
            <a:ext cx="2496728" cy="646331"/>
          </a:xfrm>
          <a:prstGeom prst="rect">
            <a:avLst/>
          </a:prstGeom>
          <a:noFill/>
        </p:spPr>
        <p:txBody>
          <a:bodyPr wrap="square" rtlCol="0">
            <a:spAutoFit/>
          </a:bodyPr>
          <a:lstStyle/>
          <a:p>
            <a:r>
              <a:rPr lang="zh-CN" altLang="en-US" sz="3600" dirty="0"/>
              <a:t>完整的程序</a:t>
            </a:r>
          </a:p>
        </p:txBody>
      </p:sp>
      <p:sp>
        <p:nvSpPr>
          <p:cNvPr id="11" name="文本框 10">
            <a:hlinkClick r:id="rId7" action="ppaction://hlinksldjump"/>
            <a:extLst>
              <a:ext uri="{FF2B5EF4-FFF2-40B4-BE49-F238E27FC236}">
                <a16:creationId xmlns:a16="http://schemas.microsoft.com/office/drawing/2014/main" id="{9AB0F2D3-E2EB-4147-A14D-DE7CC27ED990}"/>
              </a:ext>
            </a:extLst>
          </p:cNvPr>
          <p:cNvSpPr txBox="1"/>
          <p:nvPr/>
        </p:nvSpPr>
        <p:spPr>
          <a:xfrm>
            <a:off x="668223" y="4504654"/>
            <a:ext cx="2364750" cy="563231"/>
          </a:xfrm>
          <a:prstGeom prst="rect">
            <a:avLst/>
          </a:prstGeom>
          <a:noFill/>
        </p:spPr>
        <p:txBody>
          <a:bodyPr wrap="none" rtlCol="0">
            <a:spAutoFit/>
          </a:bodyPr>
          <a:lstStyle/>
          <a:p>
            <a:pPr lvl="0">
              <a:lnSpc>
                <a:spcPct val="90000"/>
              </a:lnSpc>
              <a:spcBef>
                <a:spcPts val="1000"/>
              </a:spcBef>
            </a:pPr>
            <a:r>
              <a:rPr lang="zh-CN" altLang="en-US" sz="3400" dirty="0">
                <a:solidFill>
                  <a:prstClr val="black"/>
                </a:solidFill>
              </a:rPr>
              <a:t>零散的数据</a:t>
            </a:r>
          </a:p>
        </p:txBody>
      </p:sp>
      <p:pic>
        <p:nvPicPr>
          <p:cNvPr id="13" name="图形 12" descr="线箭头左旋">
            <a:hlinkClick r:id="" action="ppaction://hlinkshowjump?jump=firstslide"/>
            <a:extLst>
              <a:ext uri="{FF2B5EF4-FFF2-40B4-BE49-F238E27FC236}">
                <a16:creationId xmlns:a16="http://schemas.microsoft.com/office/drawing/2014/main" id="{DBD66536-675D-4EB9-B577-620A677816A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20222" y="6266469"/>
            <a:ext cx="548001" cy="548001"/>
          </a:xfrm>
          <a:prstGeom prst="rect">
            <a:avLst/>
          </a:prstGeom>
        </p:spPr>
      </p:pic>
      <p:sp>
        <p:nvSpPr>
          <p:cNvPr id="9" name="文本框 8">
            <a:extLst>
              <a:ext uri="{FF2B5EF4-FFF2-40B4-BE49-F238E27FC236}">
                <a16:creationId xmlns:a16="http://schemas.microsoft.com/office/drawing/2014/main" id="{7814AF61-E351-49E0-B252-9851367770A7}"/>
              </a:ext>
            </a:extLst>
          </p:cNvPr>
          <p:cNvSpPr txBox="1"/>
          <p:nvPr/>
        </p:nvSpPr>
        <p:spPr>
          <a:xfrm>
            <a:off x="5078373" y="2091063"/>
            <a:ext cx="1107996" cy="369332"/>
          </a:xfrm>
          <a:prstGeom prst="rect">
            <a:avLst/>
          </a:prstGeom>
          <a:noFill/>
        </p:spPr>
        <p:txBody>
          <a:bodyPr wrap="none" rtlCol="0">
            <a:spAutoFit/>
          </a:bodyPr>
          <a:lstStyle/>
          <a:p>
            <a:r>
              <a:rPr lang="zh-CN" altLang="en-US" dirty="0"/>
              <a:t>选择控制</a:t>
            </a:r>
          </a:p>
        </p:txBody>
      </p:sp>
      <p:sp>
        <p:nvSpPr>
          <p:cNvPr id="12" name="文本框 11">
            <a:extLst>
              <a:ext uri="{FF2B5EF4-FFF2-40B4-BE49-F238E27FC236}">
                <a16:creationId xmlns:a16="http://schemas.microsoft.com/office/drawing/2014/main" id="{CAF820DD-4DF6-4077-BDD9-702066874C5F}"/>
              </a:ext>
            </a:extLst>
          </p:cNvPr>
          <p:cNvSpPr txBox="1"/>
          <p:nvPr/>
        </p:nvSpPr>
        <p:spPr>
          <a:xfrm>
            <a:off x="5078373" y="2575440"/>
            <a:ext cx="1107996" cy="369332"/>
          </a:xfrm>
          <a:prstGeom prst="rect">
            <a:avLst/>
          </a:prstGeom>
          <a:noFill/>
        </p:spPr>
        <p:txBody>
          <a:bodyPr wrap="none" rtlCol="0">
            <a:spAutoFit/>
          </a:bodyPr>
          <a:lstStyle/>
          <a:p>
            <a:r>
              <a:rPr lang="zh-CN" altLang="en-US" dirty="0"/>
              <a:t>循环控制</a:t>
            </a:r>
          </a:p>
        </p:txBody>
      </p:sp>
      <p:sp>
        <p:nvSpPr>
          <p:cNvPr id="14" name="文本框 13">
            <a:extLst>
              <a:ext uri="{FF2B5EF4-FFF2-40B4-BE49-F238E27FC236}">
                <a16:creationId xmlns:a16="http://schemas.microsoft.com/office/drawing/2014/main" id="{230146A2-8F74-4D53-A29E-A4091D9F891A}"/>
              </a:ext>
            </a:extLst>
          </p:cNvPr>
          <p:cNvSpPr txBox="1"/>
          <p:nvPr/>
        </p:nvSpPr>
        <p:spPr>
          <a:xfrm>
            <a:off x="567591" y="5588333"/>
            <a:ext cx="1338828" cy="369332"/>
          </a:xfrm>
          <a:prstGeom prst="rect">
            <a:avLst/>
          </a:prstGeom>
          <a:noFill/>
        </p:spPr>
        <p:txBody>
          <a:bodyPr wrap="none" rtlCol="0">
            <a:spAutoFit/>
          </a:bodyPr>
          <a:lstStyle/>
          <a:p>
            <a:r>
              <a:rPr lang="zh-CN" altLang="en-US" b="1" dirty="0"/>
              <a:t>主要思路</a:t>
            </a:r>
            <a:r>
              <a:rPr lang="zh-CN" altLang="en-US" dirty="0"/>
              <a:t>：</a:t>
            </a:r>
          </a:p>
        </p:txBody>
      </p:sp>
      <p:sp>
        <p:nvSpPr>
          <p:cNvPr id="15" name="文本框 14">
            <a:extLst>
              <a:ext uri="{FF2B5EF4-FFF2-40B4-BE49-F238E27FC236}">
                <a16:creationId xmlns:a16="http://schemas.microsoft.com/office/drawing/2014/main" id="{498577D4-3F60-47C5-A8EE-F51C88A927B9}"/>
              </a:ext>
            </a:extLst>
          </p:cNvPr>
          <p:cNvSpPr txBox="1"/>
          <p:nvPr/>
        </p:nvSpPr>
        <p:spPr>
          <a:xfrm>
            <a:off x="1826520" y="5577532"/>
            <a:ext cx="7576113" cy="369332"/>
          </a:xfrm>
          <a:prstGeom prst="rect">
            <a:avLst/>
          </a:prstGeom>
          <a:noFill/>
        </p:spPr>
        <p:txBody>
          <a:bodyPr wrap="none" rtlCol="0">
            <a:spAutoFit/>
          </a:bodyPr>
          <a:lstStyle/>
          <a:p>
            <a:r>
              <a:rPr lang="en-US" altLang="zh-CN" dirty="0"/>
              <a:t>1</a:t>
            </a:r>
            <a:r>
              <a:rPr lang="en-US" altLang="zh-CN" dirty="0">
                <a:solidFill>
                  <a:schemeClr val="accent1">
                    <a:lumMod val="75000"/>
                  </a:schemeClr>
                </a:solidFill>
              </a:rPr>
              <a:t>. </a:t>
            </a:r>
            <a:r>
              <a:rPr lang="zh-CN" altLang="en-US" dirty="0">
                <a:solidFill>
                  <a:schemeClr val="accent1">
                    <a:lumMod val="75000"/>
                  </a:schemeClr>
                </a:solidFill>
              </a:rPr>
              <a:t>利用大量分支语句，根据游戏状态和用户输入修改各个元素的位置坐标</a:t>
            </a:r>
          </a:p>
        </p:txBody>
      </p:sp>
      <p:sp>
        <p:nvSpPr>
          <p:cNvPr id="16" name="文本框 15">
            <a:extLst>
              <a:ext uri="{FF2B5EF4-FFF2-40B4-BE49-F238E27FC236}">
                <a16:creationId xmlns:a16="http://schemas.microsoft.com/office/drawing/2014/main" id="{2E162D98-98C2-4DBB-B764-0DE61F4EEFEF}"/>
              </a:ext>
            </a:extLst>
          </p:cNvPr>
          <p:cNvSpPr txBox="1"/>
          <p:nvPr/>
        </p:nvSpPr>
        <p:spPr>
          <a:xfrm>
            <a:off x="1826520" y="5960594"/>
            <a:ext cx="5602816" cy="369332"/>
          </a:xfrm>
          <a:prstGeom prst="rect">
            <a:avLst/>
          </a:prstGeom>
          <a:noFill/>
        </p:spPr>
        <p:txBody>
          <a:bodyPr wrap="none" rtlCol="0">
            <a:spAutoFit/>
          </a:bodyPr>
          <a:lstStyle/>
          <a:p>
            <a:r>
              <a:rPr lang="en-US" altLang="zh-CN" dirty="0"/>
              <a:t>2. </a:t>
            </a:r>
            <a:r>
              <a:rPr lang="zh-CN" altLang="en-US" dirty="0">
                <a:solidFill>
                  <a:schemeClr val="accent1">
                    <a:lumMod val="75000"/>
                  </a:schemeClr>
                </a:solidFill>
              </a:rPr>
              <a:t>通过</a:t>
            </a:r>
            <a:r>
              <a:rPr lang="en-US" altLang="zh-CN" dirty="0">
                <a:solidFill>
                  <a:schemeClr val="accent1">
                    <a:lumMod val="75000"/>
                  </a:schemeClr>
                </a:solidFill>
              </a:rPr>
              <a:t>EasyX</a:t>
            </a:r>
            <a:r>
              <a:rPr lang="zh-CN" altLang="en-US" dirty="0">
                <a:solidFill>
                  <a:schemeClr val="accent1">
                    <a:lumMod val="75000"/>
                  </a:schemeClr>
                </a:solidFill>
              </a:rPr>
              <a:t>将各个元素的位置坐标转化成可视的图像</a:t>
            </a:r>
          </a:p>
        </p:txBody>
      </p:sp>
      <p:sp>
        <p:nvSpPr>
          <p:cNvPr id="17" name="箭头: 右 16">
            <a:hlinkClick r:id="rId3" action="ppaction://hlinksldjump"/>
            <a:extLst>
              <a:ext uri="{FF2B5EF4-FFF2-40B4-BE49-F238E27FC236}">
                <a16:creationId xmlns:a16="http://schemas.microsoft.com/office/drawing/2014/main" id="{05F05335-5463-45BB-AD1F-0679A3D70028}"/>
              </a:ext>
            </a:extLst>
          </p:cNvPr>
          <p:cNvSpPr/>
          <p:nvPr/>
        </p:nvSpPr>
        <p:spPr>
          <a:xfrm>
            <a:off x="11492479" y="6403264"/>
            <a:ext cx="554610" cy="354862"/>
          </a:xfrm>
          <a:prstGeom prst="rightArrow">
            <a:avLst/>
          </a:prstGeom>
          <a:solidFill>
            <a:srgbClr val="E1C7A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43136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par>
                                <p:cTn id="8" presetID="22" presetClass="entr" presetSubtype="4"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down)">
                                      <p:cBhvr>
                                        <p:cTn id="10" dur="500"/>
                                        <p:tgtEl>
                                          <p:spTgt spid="5"/>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par>
                          <p:cTn id="23" fill="hold">
                            <p:stCondLst>
                              <p:cond delay="2000"/>
                            </p:stCondLst>
                            <p:childTnLst>
                              <p:par>
                                <p:cTn id="24" presetID="10" presetClass="entr" presetSubtype="0" fill="hold" grpId="0" nodeType="after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500"/>
                                        <p:tgtEl>
                                          <p:spTgt spid="12"/>
                                        </p:tgtEl>
                                      </p:cBhvr>
                                    </p:animEffect>
                                  </p:childTnLst>
                                </p:cTn>
                              </p:par>
                            </p:childTnLst>
                          </p:cTn>
                        </p:par>
                        <p:par>
                          <p:cTn id="27" fill="hold">
                            <p:stCondLst>
                              <p:cond delay="2500"/>
                            </p:stCondLst>
                            <p:childTnLst>
                              <p:par>
                                <p:cTn id="28" presetID="22" presetClass="entr" presetSubtype="4" fill="hold" grpId="0" nodeType="after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wipe(down)">
                                      <p:cBhvr>
                                        <p:cTn id="30" dur="500"/>
                                        <p:tgtEl>
                                          <p:spTgt spid="10"/>
                                        </p:tgtEl>
                                      </p:cBhvr>
                                    </p:animEffect>
                                  </p:childTnLst>
                                </p:cTn>
                              </p:par>
                            </p:childTnLst>
                          </p:cTn>
                        </p:par>
                        <p:par>
                          <p:cTn id="31" fill="hold">
                            <p:stCondLst>
                              <p:cond delay="3000"/>
                            </p:stCondLst>
                            <p:childTnLst>
                              <p:par>
                                <p:cTn id="32" presetID="22" presetClass="entr" presetSubtype="4" fill="hold" nodeType="afterEffect">
                                  <p:stCondLst>
                                    <p:cond delay="0"/>
                                  </p:stCondLst>
                                  <p:childTnLst>
                                    <p:set>
                                      <p:cBhvr>
                                        <p:cTn id="33" dur="1" fill="hold">
                                          <p:stCondLst>
                                            <p:cond delay="0"/>
                                          </p:stCondLst>
                                        </p:cTn>
                                        <p:tgtEl>
                                          <p:spTgt spid="6"/>
                                        </p:tgtEl>
                                        <p:attrNameLst>
                                          <p:attrName>style.visibility</p:attrName>
                                        </p:attrNameLst>
                                      </p:cBhvr>
                                      <p:to>
                                        <p:strVal val="visible"/>
                                      </p:to>
                                    </p:set>
                                    <p:animEffect transition="in" filter="wipe(down)">
                                      <p:cBhvr>
                                        <p:cTn id="34" dur="500"/>
                                        <p:tgtEl>
                                          <p:spTgt spid="6"/>
                                        </p:tgtEl>
                                      </p:cBhvr>
                                    </p:animEffect>
                                  </p:childTnLst>
                                </p:cTn>
                              </p:par>
                            </p:childTnLst>
                          </p:cTn>
                        </p:par>
                        <p:par>
                          <p:cTn id="35" fill="hold">
                            <p:stCondLst>
                              <p:cond delay="3500"/>
                            </p:stCondLst>
                            <p:childTnLst>
                              <p:par>
                                <p:cTn id="36" presetID="1" presetClass="entr" presetSubtype="0" fill="hold" grpId="0" nodeType="afterEffect">
                                  <p:stCondLst>
                                    <p:cond delay="0"/>
                                  </p:stCondLst>
                                  <p:childTnLst>
                                    <p:set>
                                      <p:cBhvr>
                                        <p:cTn id="37" dur="1" fill="hold">
                                          <p:stCondLst>
                                            <p:cond delay="0"/>
                                          </p:stCondLst>
                                        </p:cTn>
                                        <p:tgtEl>
                                          <p:spTgt spid="3">
                                            <p:txEl>
                                              <p:pRg st="0" end="0"/>
                                            </p:txEl>
                                          </p:spTgt>
                                        </p:tgtEl>
                                        <p:attrNameLst>
                                          <p:attrName>style.visibility</p:attrName>
                                        </p:attrNameLst>
                                      </p:cBhvr>
                                      <p:to>
                                        <p:strVal val="visible"/>
                                      </p:to>
                                    </p:set>
                                  </p:childTnLst>
                                </p:cTn>
                              </p:par>
                            </p:childTnLst>
                          </p:cTn>
                        </p:par>
                        <p:par>
                          <p:cTn id="38" fill="hold">
                            <p:stCondLst>
                              <p:cond delay="3500"/>
                            </p:stCondLst>
                            <p:childTnLst>
                              <p:par>
                                <p:cTn id="39" presetID="1" presetClass="entr" presetSubtype="0" fill="hold" grpId="0" nodeType="afterEffect">
                                  <p:stCondLst>
                                    <p:cond delay="0"/>
                                  </p:stCondLst>
                                  <p:childTnLst>
                                    <p:set>
                                      <p:cBhvr>
                                        <p:cTn id="4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4"/>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5"/>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7" grpId="0"/>
      <p:bldP spid="10" grpId="0"/>
      <p:bldP spid="11" grpId="0"/>
      <p:bldP spid="9" grpId="0"/>
      <p:bldP spid="12" grpId="0"/>
      <p:bldP spid="14" grpId="0"/>
      <p:bldP spid="1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FFF8"/>
        </a:solidFill>
        <a:effectLst/>
      </p:bgPr>
    </p:bg>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57181DFC-EE24-40A5-8159-0782B98A2C8A}"/>
              </a:ext>
            </a:extLst>
          </p:cNvPr>
          <p:cNvSpPr txBox="1"/>
          <p:nvPr/>
        </p:nvSpPr>
        <p:spPr>
          <a:xfrm>
            <a:off x="109330" y="208722"/>
            <a:ext cx="2385589" cy="461665"/>
          </a:xfrm>
          <a:prstGeom prst="rect">
            <a:avLst/>
          </a:prstGeom>
          <a:noFill/>
        </p:spPr>
        <p:txBody>
          <a:bodyPr wrap="none" rtlCol="0">
            <a:spAutoFit/>
          </a:bodyPr>
          <a:lstStyle/>
          <a:p>
            <a:r>
              <a:rPr lang="zh-CN" altLang="en-US" sz="2400" dirty="0">
                <a:solidFill>
                  <a:srgbClr val="C00000"/>
                </a:solidFill>
              </a:rPr>
              <a:t>字符串</a:t>
            </a:r>
            <a:r>
              <a:rPr lang="en-US" altLang="zh-CN" sz="2400" dirty="0">
                <a:solidFill>
                  <a:srgbClr val="C00000"/>
                </a:solidFill>
              </a:rPr>
              <a:t>Hash</a:t>
            </a:r>
            <a:r>
              <a:rPr lang="zh-CN" altLang="en-US" sz="2400" dirty="0">
                <a:solidFill>
                  <a:srgbClr val="C00000"/>
                </a:solidFill>
              </a:rPr>
              <a:t>初步</a:t>
            </a:r>
          </a:p>
        </p:txBody>
      </p:sp>
      <p:sp>
        <p:nvSpPr>
          <p:cNvPr id="3" name="文本框 2">
            <a:extLst>
              <a:ext uri="{FF2B5EF4-FFF2-40B4-BE49-F238E27FC236}">
                <a16:creationId xmlns:a16="http://schemas.microsoft.com/office/drawing/2014/main" id="{588161B9-6C7D-43AB-885A-CA12F793CD2C}"/>
              </a:ext>
            </a:extLst>
          </p:cNvPr>
          <p:cNvSpPr txBox="1"/>
          <p:nvPr/>
        </p:nvSpPr>
        <p:spPr>
          <a:xfrm>
            <a:off x="736847" y="967666"/>
            <a:ext cx="9975808" cy="400110"/>
          </a:xfrm>
          <a:prstGeom prst="rect">
            <a:avLst/>
          </a:prstGeom>
          <a:noFill/>
        </p:spPr>
        <p:txBody>
          <a:bodyPr wrap="none" rtlCol="0">
            <a:spAutoFit/>
          </a:bodyPr>
          <a:lstStyle/>
          <a:p>
            <a:r>
              <a:rPr lang="zh-CN" altLang="en-US" sz="2000" dirty="0">
                <a:solidFill>
                  <a:schemeClr val="accent1"/>
                </a:solidFill>
              </a:rPr>
              <a:t>字符串</a:t>
            </a:r>
            <a:r>
              <a:rPr lang="en-US" altLang="zh-CN" sz="2000" dirty="0">
                <a:solidFill>
                  <a:schemeClr val="accent1"/>
                </a:solidFill>
              </a:rPr>
              <a:t>Hash</a:t>
            </a:r>
            <a:r>
              <a:rPr lang="zh-CN" altLang="en-US" sz="2000" dirty="0">
                <a:solidFill>
                  <a:schemeClr val="accent1"/>
                </a:solidFill>
              </a:rPr>
              <a:t>是指将一个字符串</a:t>
            </a:r>
            <a:r>
              <a:rPr lang="en-US" altLang="zh-CN" sz="2000" dirty="0">
                <a:solidFill>
                  <a:schemeClr val="accent1"/>
                </a:solidFill>
              </a:rPr>
              <a:t>S</a:t>
            </a:r>
            <a:r>
              <a:rPr lang="zh-CN" altLang="en-US" sz="2000" dirty="0">
                <a:solidFill>
                  <a:schemeClr val="accent1"/>
                </a:solidFill>
              </a:rPr>
              <a:t>映射为一个整数，使得该整数尽可能唯一地表示字符串</a:t>
            </a:r>
            <a:r>
              <a:rPr lang="en-US" altLang="zh-CN" sz="2000" dirty="0">
                <a:solidFill>
                  <a:schemeClr val="accent1"/>
                </a:solidFill>
              </a:rPr>
              <a:t>S</a:t>
            </a:r>
            <a:endParaRPr lang="zh-CN" altLang="en-US" sz="2000" dirty="0">
              <a:solidFill>
                <a:schemeClr val="accent1"/>
              </a:solidFill>
            </a:endParaRPr>
          </a:p>
        </p:txBody>
      </p:sp>
      <p:sp>
        <p:nvSpPr>
          <p:cNvPr id="4" name="文本框 3">
            <a:extLst>
              <a:ext uri="{FF2B5EF4-FFF2-40B4-BE49-F238E27FC236}">
                <a16:creationId xmlns:a16="http://schemas.microsoft.com/office/drawing/2014/main" id="{A928487E-E176-41D6-A505-561E48426927}"/>
              </a:ext>
            </a:extLst>
          </p:cNvPr>
          <p:cNvSpPr txBox="1"/>
          <p:nvPr/>
        </p:nvSpPr>
        <p:spPr>
          <a:xfrm>
            <a:off x="1038688" y="1702954"/>
            <a:ext cx="3999813" cy="400110"/>
          </a:xfrm>
          <a:prstGeom prst="rect">
            <a:avLst/>
          </a:prstGeom>
          <a:noFill/>
        </p:spPr>
        <p:txBody>
          <a:bodyPr wrap="none" rtlCol="0">
            <a:spAutoFit/>
          </a:bodyPr>
          <a:lstStyle/>
          <a:p>
            <a:r>
              <a:rPr lang="zh-CN" altLang="en-US" sz="2000" dirty="0"/>
              <a:t>假设字符串只由大写字母</a:t>
            </a:r>
            <a:r>
              <a:rPr lang="en-US" altLang="zh-CN" sz="2000" dirty="0"/>
              <a:t>A~Z</a:t>
            </a:r>
            <a:r>
              <a:rPr lang="zh-CN" altLang="en-US" sz="2000" dirty="0"/>
              <a:t>组成</a:t>
            </a:r>
          </a:p>
        </p:txBody>
      </p:sp>
      <p:sp>
        <p:nvSpPr>
          <p:cNvPr id="5" name="文本框 4">
            <a:extLst>
              <a:ext uri="{FF2B5EF4-FFF2-40B4-BE49-F238E27FC236}">
                <a16:creationId xmlns:a16="http://schemas.microsoft.com/office/drawing/2014/main" id="{E3C13040-B2AF-4D01-8485-0720149460A2}"/>
              </a:ext>
            </a:extLst>
          </p:cNvPr>
          <p:cNvSpPr txBox="1"/>
          <p:nvPr/>
        </p:nvSpPr>
        <p:spPr>
          <a:xfrm>
            <a:off x="1054160" y="2253277"/>
            <a:ext cx="6353021" cy="400110"/>
          </a:xfrm>
          <a:prstGeom prst="rect">
            <a:avLst/>
          </a:prstGeom>
          <a:noFill/>
        </p:spPr>
        <p:txBody>
          <a:bodyPr wrap="none" rtlCol="0">
            <a:spAutoFit/>
          </a:bodyPr>
          <a:lstStyle/>
          <a:p>
            <a:r>
              <a:rPr lang="zh-CN" altLang="en-US" sz="2000" dirty="0"/>
              <a:t>把字符串当成一个</a:t>
            </a:r>
            <a:r>
              <a:rPr lang="en-US" altLang="zh-CN" sz="2000" dirty="0"/>
              <a:t>26</a:t>
            </a:r>
            <a:r>
              <a:rPr lang="zh-CN" altLang="en-US" sz="2000" dirty="0"/>
              <a:t>进制的整数，并把它转化成十进制</a:t>
            </a:r>
          </a:p>
        </p:txBody>
      </p:sp>
      <p:sp>
        <p:nvSpPr>
          <p:cNvPr id="6" name="文本框 5">
            <a:extLst>
              <a:ext uri="{FF2B5EF4-FFF2-40B4-BE49-F238E27FC236}">
                <a16:creationId xmlns:a16="http://schemas.microsoft.com/office/drawing/2014/main" id="{34900EE5-EB26-424D-843C-CE7CCBECF21D}"/>
              </a:ext>
            </a:extLst>
          </p:cNvPr>
          <p:cNvSpPr txBox="1"/>
          <p:nvPr/>
        </p:nvSpPr>
        <p:spPr>
          <a:xfrm>
            <a:off x="7324078" y="2253277"/>
            <a:ext cx="3676006" cy="369332"/>
          </a:xfrm>
          <a:prstGeom prst="rect">
            <a:avLst/>
          </a:prstGeom>
          <a:noFill/>
        </p:spPr>
        <p:txBody>
          <a:bodyPr wrap="none" rtlCol="0">
            <a:spAutoFit/>
          </a:bodyPr>
          <a:lstStyle/>
          <a:p>
            <a:r>
              <a:rPr lang="zh-CN" altLang="en-US" dirty="0"/>
              <a:t>例如：</a:t>
            </a:r>
            <a:r>
              <a:rPr lang="en-US" altLang="zh-CN" dirty="0"/>
              <a:t>”ABC” -&gt; 012(26) -&gt;  28(10)</a:t>
            </a:r>
            <a:endParaRPr lang="zh-CN" altLang="en-US" dirty="0"/>
          </a:p>
        </p:txBody>
      </p:sp>
      <p:sp>
        <p:nvSpPr>
          <p:cNvPr id="7" name="文本框 6">
            <a:extLst>
              <a:ext uri="{FF2B5EF4-FFF2-40B4-BE49-F238E27FC236}">
                <a16:creationId xmlns:a16="http://schemas.microsoft.com/office/drawing/2014/main" id="{656BAC99-9CCE-457A-835F-DB36EA9041F4}"/>
              </a:ext>
            </a:extLst>
          </p:cNvPr>
          <p:cNvSpPr txBox="1"/>
          <p:nvPr/>
        </p:nvSpPr>
        <p:spPr>
          <a:xfrm>
            <a:off x="2130931" y="3277336"/>
            <a:ext cx="6386685" cy="2246769"/>
          </a:xfrm>
          <a:prstGeom prst="rect">
            <a:avLst/>
          </a:prstGeom>
          <a:noFill/>
        </p:spPr>
        <p:txBody>
          <a:bodyPr wrap="none" rtlCol="0">
            <a:spAutoFit/>
          </a:bodyPr>
          <a:lstStyle/>
          <a:p>
            <a:r>
              <a:rPr lang="en-US" altLang="zh-CN" sz="2000" b="1" dirty="0">
                <a:solidFill>
                  <a:srgbClr val="0000FF"/>
                </a:solidFill>
                <a:ea typeface="新宋体" panose="02010609030101010101" pitchFamily="49" charset="-122"/>
              </a:rPr>
              <a:t>int</a:t>
            </a:r>
            <a:r>
              <a:rPr lang="en-US" altLang="zh-CN" sz="2000" b="1" dirty="0">
                <a:ea typeface="新宋体" panose="02010609030101010101" pitchFamily="49" charset="-122"/>
              </a:rPr>
              <a:t> </a:t>
            </a:r>
            <a:r>
              <a:rPr lang="en-US" altLang="zh-CN" sz="2000" b="1" dirty="0">
                <a:solidFill>
                  <a:srgbClr val="00B0F0"/>
                </a:solidFill>
                <a:ea typeface="新宋体" panose="02010609030101010101" pitchFamily="49" charset="-122"/>
              </a:rPr>
              <a:t>hashFunc</a:t>
            </a:r>
            <a:r>
              <a:rPr lang="en-US" altLang="zh-CN" sz="2000" b="1" dirty="0">
                <a:ea typeface="新宋体" panose="02010609030101010101" pitchFamily="49" charset="-122"/>
              </a:rPr>
              <a:t>(</a:t>
            </a:r>
            <a:r>
              <a:rPr lang="en-US" altLang="zh-CN" sz="2000" b="1" dirty="0">
                <a:solidFill>
                  <a:srgbClr val="0000FF"/>
                </a:solidFill>
                <a:ea typeface="新宋体" panose="02010609030101010101" pitchFamily="49" charset="-122"/>
              </a:rPr>
              <a:t>char</a:t>
            </a:r>
            <a:r>
              <a:rPr lang="en-US" altLang="zh-CN" sz="2000" b="1" dirty="0">
                <a:ea typeface="新宋体" panose="02010609030101010101" pitchFamily="49" charset="-122"/>
              </a:rPr>
              <a:t> S[ ], </a:t>
            </a:r>
            <a:r>
              <a:rPr lang="en-US" altLang="zh-CN" sz="2000" b="1" dirty="0">
                <a:solidFill>
                  <a:srgbClr val="0000FF"/>
                </a:solidFill>
                <a:ea typeface="新宋体" panose="02010609030101010101" pitchFamily="49" charset="-122"/>
              </a:rPr>
              <a:t>int</a:t>
            </a:r>
            <a:r>
              <a:rPr lang="en-US" altLang="zh-CN" sz="2000" b="1" dirty="0">
                <a:ea typeface="新宋体" panose="02010609030101010101" pitchFamily="49" charset="-122"/>
              </a:rPr>
              <a:t> len) {</a:t>
            </a:r>
          </a:p>
          <a:p>
            <a:r>
              <a:rPr lang="en-US" altLang="zh-CN" sz="2000" b="1" dirty="0">
                <a:ea typeface="新宋体" panose="02010609030101010101" pitchFamily="49" charset="-122"/>
              </a:rPr>
              <a:t>  </a:t>
            </a:r>
            <a:r>
              <a:rPr lang="en-US" altLang="zh-CN" sz="2000" b="1" dirty="0">
                <a:solidFill>
                  <a:srgbClr val="0000FF"/>
                </a:solidFill>
                <a:ea typeface="新宋体" panose="02010609030101010101" pitchFamily="49" charset="-122"/>
              </a:rPr>
              <a:t>int</a:t>
            </a:r>
            <a:r>
              <a:rPr lang="en-US" altLang="zh-CN" sz="2000" b="1" dirty="0">
                <a:ea typeface="新宋体" panose="02010609030101010101" pitchFamily="49" charset="-122"/>
              </a:rPr>
              <a:t> </a:t>
            </a:r>
            <a:r>
              <a:rPr lang="en-US" altLang="zh-CN" sz="2000" b="1" dirty="0">
                <a:solidFill>
                  <a:srgbClr val="00B0F0"/>
                </a:solidFill>
                <a:ea typeface="新宋体" panose="02010609030101010101" pitchFamily="49" charset="-122"/>
              </a:rPr>
              <a:t>id</a:t>
            </a:r>
            <a:r>
              <a:rPr lang="en-US" altLang="zh-CN" sz="2000" b="1" dirty="0">
                <a:ea typeface="新宋体" panose="02010609030101010101" pitchFamily="49" charset="-122"/>
              </a:rPr>
              <a:t> = 0;</a:t>
            </a:r>
          </a:p>
          <a:p>
            <a:r>
              <a:rPr lang="en-US" altLang="zh-CN" sz="2000" b="1" dirty="0">
                <a:ea typeface="新宋体" panose="02010609030101010101" pitchFamily="49" charset="-122"/>
              </a:rPr>
              <a:t>  </a:t>
            </a:r>
            <a:r>
              <a:rPr lang="en-US" altLang="zh-CN" sz="2000" b="1" dirty="0">
                <a:solidFill>
                  <a:srgbClr val="7030A0"/>
                </a:solidFill>
                <a:ea typeface="新宋体" panose="02010609030101010101" pitchFamily="49" charset="-122"/>
              </a:rPr>
              <a:t>for</a:t>
            </a:r>
            <a:r>
              <a:rPr lang="en-US" altLang="zh-CN" sz="2000" b="1" dirty="0">
                <a:ea typeface="新宋体" panose="02010609030101010101" pitchFamily="49" charset="-122"/>
              </a:rPr>
              <a:t> (</a:t>
            </a:r>
            <a:r>
              <a:rPr lang="en-US" altLang="zh-CN" sz="2000" b="1" dirty="0">
                <a:solidFill>
                  <a:srgbClr val="0000FF"/>
                </a:solidFill>
                <a:ea typeface="新宋体" panose="02010609030101010101" pitchFamily="49" charset="-122"/>
              </a:rPr>
              <a:t>int</a:t>
            </a:r>
            <a:r>
              <a:rPr lang="en-US" altLang="zh-CN" sz="2000" b="1" dirty="0">
                <a:ea typeface="新宋体" panose="02010609030101010101" pitchFamily="49" charset="-122"/>
              </a:rPr>
              <a:t> </a:t>
            </a:r>
            <a:r>
              <a:rPr lang="en-US" altLang="zh-CN" sz="2000" b="1" dirty="0">
                <a:solidFill>
                  <a:srgbClr val="00B0F0"/>
                </a:solidFill>
                <a:ea typeface="新宋体" panose="02010609030101010101" pitchFamily="49" charset="-122"/>
              </a:rPr>
              <a:t>i</a:t>
            </a:r>
            <a:r>
              <a:rPr lang="en-US" altLang="zh-CN" sz="2000" b="1" dirty="0">
                <a:ea typeface="新宋体" panose="02010609030101010101" pitchFamily="49" charset="-122"/>
              </a:rPr>
              <a:t> = 0; </a:t>
            </a:r>
            <a:r>
              <a:rPr lang="en-US" altLang="zh-CN" sz="2000" b="1" dirty="0">
                <a:solidFill>
                  <a:srgbClr val="00B0F0"/>
                </a:solidFill>
                <a:ea typeface="新宋体" panose="02010609030101010101" pitchFamily="49" charset="-122"/>
              </a:rPr>
              <a:t>i</a:t>
            </a:r>
            <a:r>
              <a:rPr lang="en-US" altLang="zh-CN" sz="2000" b="1" dirty="0">
                <a:ea typeface="新宋体" panose="02010609030101010101" pitchFamily="49" charset="-122"/>
              </a:rPr>
              <a:t> &lt; len - 1; </a:t>
            </a:r>
            <a:r>
              <a:rPr lang="en-US" altLang="zh-CN" sz="2000" b="1" dirty="0">
                <a:solidFill>
                  <a:srgbClr val="00B0F0"/>
                </a:solidFill>
                <a:ea typeface="新宋体" panose="02010609030101010101" pitchFamily="49" charset="-122"/>
              </a:rPr>
              <a:t>i</a:t>
            </a:r>
            <a:r>
              <a:rPr lang="en-US" altLang="zh-CN" sz="2000" b="1" dirty="0">
                <a:ea typeface="新宋体" panose="02010609030101010101" pitchFamily="49" charset="-122"/>
              </a:rPr>
              <a:t>++) {</a:t>
            </a:r>
          </a:p>
          <a:p>
            <a:r>
              <a:rPr lang="en-US" altLang="zh-CN" sz="2000" b="1" dirty="0">
                <a:ea typeface="新宋体" panose="02010609030101010101" pitchFamily="49" charset="-122"/>
              </a:rPr>
              <a:t>    </a:t>
            </a:r>
            <a:r>
              <a:rPr lang="en-US" altLang="zh-CN" sz="2000" b="1" dirty="0">
                <a:solidFill>
                  <a:srgbClr val="00B0F0"/>
                </a:solidFill>
                <a:ea typeface="新宋体" panose="02010609030101010101" pitchFamily="49" charset="-122"/>
              </a:rPr>
              <a:t>id</a:t>
            </a:r>
            <a:r>
              <a:rPr lang="en-US" altLang="zh-CN" sz="2000" b="1" dirty="0">
                <a:ea typeface="新宋体" panose="02010609030101010101" pitchFamily="49" charset="-122"/>
              </a:rPr>
              <a:t> = </a:t>
            </a:r>
            <a:r>
              <a:rPr lang="en-US" altLang="zh-CN" sz="2000" b="1" dirty="0">
                <a:solidFill>
                  <a:srgbClr val="00B0F0"/>
                </a:solidFill>
                <a:ea typeface="新宋体" panose="02010609030101010101" pitchFamily="49" charset="-122"/>
              </a:rPr>
              <a:t>id</a:t>
            </a:r>
            <a:r>
              <a:rPr lang="en-US" altLang="zh-CN" sz="2000" b="1" dirty="0">
                <a:ea typeface="新宋体" panose="02010609030101010101" pitchFamily="49" charset="-122"/>
              </a:rPr>
              <a:t> * 26 + (S[i] - ‘</a:t>
            </a:r>
            <a:r>
              <a:rPr lang="en-US" altLang="zh-CN" sz="2000" b="1" dirty="0">
                <a:solidFill>
                  <a:schemeClr val="accent2"/>
                </a:solidFill>
                <a:ea typeface="新宋体" panose="02010609030101010101" pitchFamily="49" charset="-122"/>
              </a:rPr>
              <a:t>A</a:t>
            </a:r>
            <a:r>
              <a:rPr lang="en-US" altLang="zh-CN" sz="2000" b="1" dirty="0">
                <a:ea typeface="新宋体" panose="02010609030101010101" pitchFamily="49" charset="-122"/>
              </a:rPr>
              <a:t>’); </a:t>
            </a:r>
            <a:r>
              <a:rPr lang="en-US" altLang="zh-CN" sz="2000" b="1" dirty="0">
                <a:solidFill>
                  <a:schemeClr val="accent6"/>
                </a:solidFill>
                <a:ea typeface="新宋体" panose="02010609030101010101" pitchFamily="49" charset="-122"/>
              </a:rPr>
              <a:t>//</a:t>
            </a:r>
            <a:r>
              <a:rPr lang="zh-CN" altLang="en-US" sz="2000" b="1" dirty="0">
                <a:solidFill>
                  <a:schemeClr val="accent6"/>
                </a:solidFill>
                <a:ea typeface="新宋体" panose="02010609030101010101" pitchFamily="49" charset="-122"/>
              </a:rPr>
              <a:t>二十六进制转化成十进制</a:t>
            </a:r>
            <a:endParaRPr lang="en-US" altLang="zh-CN" sz="2000" b="1" dirty="0">
              <a:solidFill>
                <a:schemeClr val="accent6"/>
              </a:solidFill>
              <a:ea typeface="新宋体" panose="02010609030101010101" pitchFamily="49" charset="-122"/>
            </a:endParaRPr>
          </a:p>
          <a:p>
            <a:r>
              <a:rPr lang="en-US" altLang="zh-CN" sz="2000" b="1" dirty="0">
                <a:ea typeface="新宋体" panose="02010609030101010101" pitchFamily="49" charset="-122"/>
              </a:rPr>
              <a:t>  }</a:t>
            </a:r>
          </a:p>
          <a:p>
            <a:r>
              <a:rPr lang="en-US" altLang="zh-CN" sz="2000" b="1" dirty="0">
                <a:ea typeface="新宋体" panose="02010609030101010101" pitchFamily="49" charset="-122"/>
              </a:rPr>
              <a:t>  </a:t>
            </a:r>
            <a:r>
              <a:rPr lang="en-US" altLang="zh-CN" sz="2000" b="1" dirty="0">
                <a:solidFill>
                  <a:srgbClr val="6E2F9D"/>
                </a:solidFill>
                <a:ea typeface="新宋体" panose="02010609030101010101" pitchFamily="49" charset="-122"/>
              </a:rPr>
              <a:t>return</a:t>
            </a:r>
            <a:r>
              <a:rPr lang="en-US" altLang="zh-CN" sz="2000" b="1" dirty="0">
                <a:ea typeface="新宋体" panose="02010609030101010101" pitchFamily="49" charset="-122"/>
              </a:rPr>
              <a:t> </a:t>
            </a:r>
            <a:r>
              <a:rPr lang="en-US" altLang="zh-CN" sz="2000" b="1" dirty="0">
                <a:solidFill>
                  <a:srgbClr val="00B0F0"/>
                </a:solidFill>
                <a:ea typeface="新宋体" panose="02010609030101010101" pitchFamily="49" charset="-122"/>
              </a:rPr>
              <a:t>id</a:t>
            </a:r>
            <a:r>
              <a:rPr lang="en-US" altLang="zh-CN" sz="2000" b="1" dirty="0">
                <a:ea typeface="新宋体" panose="02010609030101010101" pitchFamily="49" charset="-122"/>
              </a:rPr>
              <a:t>;</a:t>
            </a:r>
            <a:r>
              <a:rPr lang="en-US" altLang="zh-CN" sz="2000" b="1" dirty="0">
                <a:solidFill>
                  <a:schemeClr val="accent6"/>
                </a:solidFill>
                <a:ea typeface="新宋体" panose="02010609030101010101" pitchFamily="49" charset="-122"/>
              </a:rPr>
              <a:t> //</a:t>
            </a:r>
            <a:r>
              <a:rPr lang="zh-CN" altLang="en-US" sz="2000" b="1" dirty="0">
                <a:solidFill>
                  <a:schemeClr val="accent6"/>
                </a:solidFill>
                <a:ea typeface="新宋体" panose="02010609030101010101" pitchFamily="49" charset="-122"/>
              </a:rPr>
              <a:t>字符串越长，</a:t>
            </a:r>
            <a:r>
              <a:rPr lang="en-US" altLang="zh-CN" sz="2000" b="1" dirty="0">
                <a:solidFill>
                  <a:schemeClr val="accent6"/>
                </a:solidFill>
                <a:ea typeface="新宋体" panose="02010609030101010101" pitchFamily="49" charset="-122"/>
              </a:rPr>
              <a:t>id</a:t>
            </a:r>
            <a:r>
              <a:rPr lang="zh-CN" altLang="en-US" sz="2000" b="1" dirty="0">
                <a:solidFill>
                  <a:schemeClr val="accent6"/>
                </a:solidFill>
                <a:ea typeface="新宋体" panose="02010609030101010101" pitchFamily="49" charset="-122"/>
              </a:rPr>
              <a:t>越大</a:t>
            </a:r>
            <a:endParaRPr lang="en-US" altLang="zh-CN" sz="2000" b="1" dirty="0">
              <a:ea typeface="新宋体" panose="02010609030101010101" pitchFamily="49" charset="-122"/>
            </a:endParaRPr>
          </a:p>
          <a:p>
            <a:r>
              <a:rPr lang="en-US" altLang="zh-CN" sz="2000" b="1" dirty="0">
                <a:ea typeface="新宋体" panose="02010609030101010101" pitchFamily="49" charset="-122"/>
              </a:rPr>
              <a:t>}</a:t>
            </a:r>
            <a:endParaRPr lang="zh-CN" altLang="en-US" sz="2000" b="1" dirty="0">
              <a:ea typeface="新宋体" panose="02010609030101010101" pitchFamily="49" charset="-122"/>
            </a:endParaRPr>
          </a:p>
        </p:txBody>
      </p:sp>
      <p:sp>
        <p:nvSpPr>
          <p:cNvPr id="8" name="文本框 7">
            <a:extLst>
              <a:ext uri="{FF2B5EF4-FFF2-40B4-BE49-F238E27FC236}">
                <a16:creationId xmlns:a16="http://schemas.microsoft.com/office/drawing/2014/main" id="{0EB2B9E9-9CAE-4241-B8D8-3C33A271C011}"/>
              </a:ext>
            </a:extLst>
          </p:cNvPr>
          <p:cNvSpPr txBox="1"/>
          <p:nvPr/>
        </p:nvSpPr>
        <p:spPr>
          <a:xfrm>
            <a:off x="1038688" y="5890334"/>
            <a:ext cx="6766596" cy="923330"/>
          </a:xfrm>
          <a:prstGeom prst="rect">
            <a:avLst/>
          </a:prstGeom>
          <a:noFill/>
        </p:spPr>
        <p:txBody>
          <a:bodyPr wrap="none" rtlCol="0">
            <a:spAutoFit/>
          </a:bodyPr>
          <a:lstStyle/>
          <a:p>
            <a:r>
              <a:rPr lang="zh-CN" altLang="en-US" dirty="0">
                <a:solidFill>
                  <a:schemeClr val="accent1"/>
                </a:solidFill>
              </a:rPr>
              <a:t>显然，如果字符串</a:t>
            </a:r>
            <a:r>
              <a:rPr lang="en-US" altLang="zh-CN" dirty="0">
                <a:solidFill>
                  <a:schemeClr val="accent1"/>
                </a:solidFill>
              </a:rPr>
              <a:t>S</a:t>
            </a:r>
            <a:r>
              <a:rPr lang="zh-CN" altLang="en-US" dirty="0">
                <a:solidFill>
                  <a:schemeClr val="accent1"/>
                </a:solidFill>
              </a:rPr>
              <a:t>的长度比较长，那么转换成的整数也会很大，</a:t>
            </a:r>
            <a:endParaRPr lang="en-US" altLang="zh-CN" dirty="0">
              <a:solidFill>
                <a:schemeClr val="accent1"/>
              </a:solidFill>
            </a:endParaRPr>
          </a:p>
          <a:p>
            <a:r>
              <a:rPr lang="zh-CN" altLang="en-US" dirty="0">
                <a:solidFill>
                  <a:schemeClr val="accent1"/>
                </a:solidFill>
              </a:rPr>
              <a:t>因此使用是要注意</a:t>
            </a:r>
            <a:r>
              <a:rPr lang="en-US" altLang="zh-CN" dirty="0">
                <a:solidFill>
                  <a:schemeClr val="accent1"/>
                </a:solidFill>
              </a:rPr>
              <a:t>len</a:t>
            </a:r>
            <a:r>
              <a:rPr lang="zh-CN" altLang="en-US" dirty="0">
                <a:solidFill>
                  <a:schemeClr val="accent1"/>
                </a:solidFill>
              </a:rPr>
              <a:t>不能太大</a:t>
            </a:r>
          </a:p>
          <a:p>
            <a:endParaRPr lang="zh-CN" altLang="en-US" dirty="0"/>
          </a:p>
        </p:txBody>
      </p:sp>
    </p:spTree>
    <p:extLst>
      <p:ext uri="{BB962C8B-B14F-4D97-AF65-F5344CB8AC3E}">
        <p14:creationId xmlns:p14="http://schemas.microsoft.com/office/powerpoint/2010/main" val="3973481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P spid="7" grpId="0"/>
      <p:bldP spid="8"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FFFF8"/>
        </a:solidFill>
        <a:effectLst/>
      </p:bgPr>
    </p:bg>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A0820102-73A1-4B93-8832-5F4C8BAF30AA}"/>
              </a:ext>
            </a:extLst>
          </p:cNvPr>
          <p:cNvSpPr txBox="1"/>
          <p:nvPr/>
        </p:nvSpPr>
        <p:spPr>
          <a:xfrm>
            <a:off x="745435" y="832129"/>
            <a:ext cx="7282763" cy="400110"/>
          </a:xfrm>
          <a:prstGeom prst="rect">
            <a:avLst/>
          </a:prstGeom>
          <a:noFill/>
        </p:spPr>
        <p:txBody>
          <a:bodyPr wrap="none" rtlCol="0">
            <a:spAutoFit/>
          </a:bodyPr>
          <a:lstStyle/>
          <a:p>
            <a:r>
              <a:rPr lang="zh-CN" altLang="en-US" sz="2000" dirty="0"/>
              <a:t>如果字符串中出现了小写字母</a:t>
            </a:r>
            <a:r>
              <a:rPr lang="en-US" altLang="zh-CN" sz="2000" dirty="0"/>
              <a:t>a~z</a:t>
            </a:r>
            <a:r>
              <a:rPr lang="zh-CN" altLang="en-US" sz="2000" dirty="0"/>
              <a:t>，则将二十六进制改成</a:t>
            </a:r>
            <a:r>
              <a:rPr lang="en-US" altLang="zh-CN" sz="2000" dirty="0"/>
              <a:t>52</a:t>
            </a:r>
            <a:r>
              <a:rPr lang="zh-CN" altLang="en-US" sz="2000" dirty="0"/>
              <a:t>进制</a:t>
            </a:r>
          </a:p>
        </p:txBody>
      </p:sp>
      <p:sp>
        <p:nvSpPr>
          <p:cNvPr id="3" name="矩形 2">
            <a:extLst>
              <a:ext uri="{FF2B5EF4-FFF2-40B4-BE49-F238E27FC236}">
                <a16:creationId xmlns:a16="http://schemas.microsoft.com/office/drawing/2014/main" id="{B0D03DDC-AD0A-4A6E-A903-4CEC3BBAD646}"/>
              </a:ext>
            </a:extLst>
          </p:cNvPr>
          <p:cNvSpPr/>
          <p:nvPr/>
        </p:nvSpPr>
        <p:spPr>
          <a:xfrm>
            <a:off x="745435" y="1393981"/>
            <a:ext cx="6096000" cy="4401205"/>
          </a:xfrm>
          <a:prstGeom prst="rect">
            <a:avLst/>
          </a:prstGeom>
        </p:spPr>
        <p:txBody>
          <a:bodyPr>
            <a:spAutoFit/>
          </a:bodyPr>
          <a:lstStyle/>
          <a:p>
            <a:r>
              <a:rPr lang="en-US" altLang="zh-CN" sz="2000" b="1" dirty="0">
                <a:solidFill>
                  <a:srgbClr val="0000FF"/>
                </a:solidFill>
                <a:ea typeface="新宋体" panose="02010609030101010101" pitchFamily="49" charset="-122"/>
              </a:rPr>
              <a:t>int</a:t>
            </a:r>
            <a:r>
              <a:rPr lang="en-US" altLang="zh-CN" sz="2000" b="1" dirty="0">
                <a:solidFill>
                  <a:srgbClr val="000000"/>
                </a:solidFill>
                <a:ea typeface="新宋体" panose="02010609030101010101" pitchFamily="49" charset="-122"/>
              </a:rPr>
              <a:t> </a:t>
            </a:r>
            <a:r>
              <a:rPr lang="en-US" altLang="zh-CN" sz="2000" b="1" dirty="0">
                <a:solidFill>
                  <a:srgbClr val="00B0F0"/>
                </a:solidFill>
                <a:ea typeface="新宋体" panose="02010609030101010101" pitchFamily="49" charset="-122"/>
              </a:rPr>
              <a:t>hashFunc</a:t>
            </a:r>
            <a:r>
              <a:rPr lang="en-US" altLang="zh-CN" sz="2000" b="1" dirty="0">
                <a:solidFill>
                  <a:srgbClr val="000000"/>
                </a:solidFill>
                <a:ea typeface="新宋体" panose="02010609030101010101" pitchFamily="49" charset="-122"/>
              </a:rPr>
              <a:t>(</a:t>
            </a:r>
            <a:r>
              <a:rPr lang="en-US" altLang="zh-CN" sz="2000" b="1" dirty="0">
                <a:solidFill>
                  <a:srgbClr val="0000FF"/>
                </a:solidFill>
                <a:ea typeface="新宋体" panose="02010609030101010101" pitchFamily="49" charset="-122"/>
              </a:rPr>
              <a:t>char</a:t>
            </a:r>
            <a:r>
              <a:rPr lang="en-US" altLang="zh-CN" sz="2000" b="1" dirty="0">
                <a:solidFill>
                  <a:srgbClr val="000000"/>
                </a:solidFill>
                <a:ea typeface="新宋体" panose="02010609030101010101" pitchFamily="49" charset="-122"/>
              </a:rPr>
              <a:t> </a:t>
            </a:r>
            <a:r>
              <a:rPr lang="en-US" altLang="zh-CN" sz="2000" b="1" dirty="0">
                <a:solidFill>
                  <a:srgbClr val="808080"/>
                </a:solidFill>
                <a:ea typeface="新宋体" panose="02010609030101010101" pitchFamily="49" charset="-122"/>
              </a:rPr>
              <a:t>S</a:t>
            </a:r>
            <a:r>
              <a:rPr lang="en-US" altLang="zh-CN" sz="2000" b="1" dirty="0">
                <a:solidFill>
                  <a:srgbClr val="000000"/>
                </a:solidFill>
                <a:ea typeface="新宋体" panose="02010609030101010101" pitchFamily="49" charset="-122"/>
              </a:rPr>
              <a:t>[ ], </a:t>
            </a:r>
            <a:r>
              <a:rPr lang="en-US" altLang="zh-CN" sz="2000" b="1" dirty="0">
                <a:solidFill>
                  <a:srgbClr val="0000FF"/>
                </a:solidFill>
                <a:ea typeface="新宋体" panose="02010609030101010101" pitchFamily="49" charset="-122"/>
              </a:rPr>
              <a:t>int</a:t>
            </a:r>
            <a:r>
              <a:rPr lang="en-US" altLang="zh-CN" sz="2000" b="1" dirty="0">
                <a:solidFill>
                  <a:srgbClr val="000000"/>
                </a:solidFill>
                <a:ea typeface="新宋体" panose="02010609030101010101" pitchFamily="49" charset="-122"/>
              </a:rPr>
              <a:t> </a:t>
            </a:r>
            <a:r>
              <a:rPr lang="en-US" altLang="zh-CN" sz="2000" b="1" dirty="0">
                <a:solidFill>
                  <a:srgbClr val="808080"/>
                </a:solidFill>
                <a:ea typeface="新宋体" panose="02010609030101010101" pitchFamily="49" charset="-122"/>
              </a:rPr>
              <a:t>len</a:t>
            </a:r>
            <a:r>
              <a:rPr lang="en-US" altLang="zh-CN" sz="2000" b="1" dirty="0">
                <a:solidFill>
                  <a:srgbClr val="000000"/>
                </a:solidFill>
                <a:ea typeface="新宋体" panose="02010609030101010101" pitchFamily="49" charset="-122"/>
              </a:rPr>
              <a:t>) {</a:t>
            </a:r>
          </a:p>
          <a:p>
            <a:r>
              <a:rPr lang="en-US" altLang="zh-CN" sz="2000" b="1" dirty="0">
                <a:solidFill>
                  <a:srgbClr val="0000FF"/>
                </a:solidFill>
                <a:ea typeface="新宋体" panose="02010609030101010101" pitchFamily="49" charset="-122"/>
              </a:rPr>
              <a:t>  int</a:t>
            </a:r>
            <a:r>
              <a:rPr lang="en-US" altLang="zh-CN" sz="2000" b="1" dirty="0">
                <a:solidFill>
                  <a:srgbClr val="000000"/>
                </a:solidFill>
                <a:ea typeface="新宋体" panose="02010609030101010101" pitchFamily="49" charset="-122"/>
              </a:rPr>
              <a:t> </a:t>
            </a:r>
            <a:r>
              <a:rPr lang="en-US" altLang="zh-CN" sz="2000" b="1" dirty="0">
                <a:solidFill>
                  <a:srgbClr val="00B0F0"/>
                </a:solidFill>
                <a:ea typeface="新宋体" panose="02010609030101010101" pitchFamily="49" charset="-122"/>
              </a:rPr>
              <a:t>id</a:t>
            </a:r>
            <a:r>
              <a:rPr lang="en-US" altLang="zh-CN" sz="2000" b="1" dirty="0">
                <a:solidFill>
                  <a:srgbClr val="000000"/>
                </a:solidFill>
                <a:ea typeface="新宋体" panose="02010609030101010101" pitchFamily="49" charset="-122"/>
              </a:rPr>
              <a:t>=0;</a:t>
            </a:r>
          </a:p>
          <a:p>
            <a:r>
              <a:rPr lang="en-US" altLang="zh-CN" sz="2000" b="1" dirty="0">
                <a:solidFill>
                  <a:srgbClr val="0000FF"/>
                </a:solidFill>
                <a:ea typeface="新宋体" panose="02010609030101010101" pitchFamily="49" charset="-122"/>
              </a:rPr>
              <a:t>  </a:t>
            </a:r>
            <a:r>
              <a:rPr lang="en-US" altLang="zh-CN" sz="2000" b="1" dirty="0">
                <a:solidFill>
                  <a:srgbClr val="7030A0"/>
                </a:solidFill>
                <a:ea typeface="新宋体" panose="02010609030101010101" pitchFamily="49" charset="-122"/>
              </a:rPr>
              <a:t>for</a:t>
            </a:r>
            <a:r>
              <a:rPr lang="en-US" altLang="zh-CN" sz="2000" b="1" dirty="0">
                <a:solidFill>
                  <a:srgbClr val="000000"/>
                </a:solidFill>
                <a:ea typeface="新宋体" panose="02010609030101010101" pitchFamily="49" charset="-122"/>
              </a:rPr>
              <a:t> (</a:t>
            </a:r>
            <a:r>
              <a:rPr lang="en-US" altLang="zh-CN" sz="2000" b="1" dirty="0">
                <a:solidFill>
                  <a:srgbClr val="0000FF"/>
                </a:solidFill>
                <a:ea typeface="新宋体" panose="02010609030101010101" pitchFamily="49" charset="-122"/>
              </a:rPr>
              <a:t>int</a:t>
            </a:r>
            <a:r>
              <a:rPr lang="en-US" altLang="zh-CN" sz="2000" b="1" dirty="0">
                <a:solidFill>
                  <a:srgbClr val="000000"/>
                </a:solidFill>
                <a:ea typeface="新宋体" panose="02010609030101010101" pitchFamily="49" charset="-122"/>
              </a:rPr>
              <a:t> </a:t>
            </a:r>
            <a:r>
              <a:rPr lang="en-US" altLang="zh-CN" sz="2000" b="1" dirty="0">
                <a:solidFill>
                  <a:srgbClr val="00B0F0"/>
                </a:solidFill>
                <a:ea typeface="新宋体" panose="02010609030101010101" pitchFamily="49" charset="-122"/>
              </a:rPr>
              <a:t>i</a:t>
            </a:r>
            <a:r>
              <a:rPr lang="en-US" altLang="zh-CN" sz="2000" b="1" dirty="0">
                <a:solidFill>
                  <a:srgbClr val="000000"/>
                </a:solidFill>
                <a:ea typeface="新宋体" panose="02010609030101010101" pitchFamily="49" charset="-122"/>
              </a:rPr>
              <a:t> = 0; </a:t>
            </a:r>
            <a:r>
              <a:rPr lang="en-US" altLang="zh-CN" sz="2000" b="1" dirty="0">
                <a:solidFill>
                  <a:srgbClr val="00B0F0"/>
                </a:solidFill>
                <a:ea typeface="新宋体" panose="02010609030101010101" pitchFamily="49" charset="-122"/>
              </a:rPr>
              <a:t>i</a:t>
            </a:r>
            <a:r>
              <a:rPr lang="en-US" altLang="zh-CN" sz="2000" b="1" dirty="0">
                <a:solidFill>
                  <a:srgbClr val="000000"/>
                </a:solidFill>
                <a:ea typeface="新宋体" panose="02010609030101010101" pitchFamily="49" charset="-122"/>
              </a:rPr>
              <a:t> &lt; </a:t>
            </a:r>
            <a:r>
              <a:rPr lang="en-US" altLang="zh-CN" sz="2000" b="1" dirty="0">
                <a:solidFill>
                  <a:srgbClr val="808080"/>
                </a:solidFill>
                <a:ea typeface="新宋体" panose="02010609030101010101" pitchFamily="49" charset="-122"/>
              </a:rPr>
              <a:t>len</a:t>
            </a:r>
            <a:r>
              <a:rPr lang="en-US" altLang="zh-CN" sz="2000" b="1" dirty="0">
                <a:solidFill>
                  <a:srgbClr val="000000"/>
                </a:solidFill>
                <a:ea typeface="新宋体" panose="02010609030101010101" pitchFamily="49" charset="-122"/>
              </a:rPr>
              <a:t>; </a:t>
            </a:r>
            <a:r>
              <a:rPr lang="en-US" altLang="zh-CN" sz="2000" b="1" dirty="0">
                <a:solidFill>
                  <a:srgbClr val="00B0F0"/>
                </a:solidFill>
                <a:ea typeface="新宋体" panose="02010609030101010101" pitchFamily="49" charset="-122"/>
              </a:rPr>
              <a:t>i</a:t>
            </a:r>
            <a:r>
              <a:rPr lang="en-US" altLang="zh-CN" sz="2000" b="1" dirty="0">
                <a:solidFill>
                  <a:srgbClr val="000000"/>
                </a:solidFill>
                <a:ea typeface="新宋体" panose="02010609030101010101" pitchFamily="49" charset="-122"/>
              </a:rPr>
              <a:t>++) {</a:t>
            </a:r>
          </a:p>
          <a:p>
            <a:r>
              <a:rPr lang="en-US" altLang="zh-CN" sz="2000" b="1" dirty="0">
                <a:solidFill>
                  <a:srgbClr val="0000FF"/>
                </a:solidFill>
                <a:ea typeface="新宋体" panose="02010609030101010101" pitchFamily="49" charset="-122"/>
              </a:rPr>
              <a:t>    </a:t>
            </a:r>
            <a:r>
              <a:rPr lang="en-US" altLang="zh-CN" sz="2000" b="1" dirty="0">
                <a:solidFill>
                  <a:srgbClr val="7030A0"/>
                </a:solidFill>
                <a:ea typeface="新宋体" panose="02010609030101010101" pitchFamily="49" charset="-122"/>
              </a:rPr>
              <a:t>if</a:t>
            </a:r>
            <a:r>
              <a:rPr lang="en-US" altLang="zh-CN" sz="2000" b="1" dirty="0">
                <a:solidFill>
                  <a:srgbClr val="000000"/>
                </a:solidFill>
                <a:ea typeface="新宋体" panose="02010609030101010101" pitchFamily="49" charset="-122"/>
              </a:rPr>
              <a:t> (</a:t>
            </a:r>
            <a:r>
              <a:rPr lang="en-US" altLang="zh-CN" sz="2000" b="1" dirty="0">
                <a:solidFill>
                  <a:srgbClr val="808080"/>
                </a:solidFill>
                <a:ea typeface="新宋体" panose="02010609030101010101" pitchFamily="49" charset="-122"/>
              </a:rPr>
              <a:t>S</a:t>
            </a:r>
            <a:r>
              <a:rPr lang="en-US" altLang="zh-CN" sz="2000" b="1" dirty="0">
                <a:solidFill>
                  <a:srgbClr val="000000"/>
                </a:solidFill>
                <a:ea typeface="新宋体" panose="02010609030101010101" pitchFamily="49" charset="-122"/>
              </a:rPr>
              <a:t>[</a:t>
            </a:r>
            <a:r>
              <a:rPr lang="en-US" altLang="zh-CN" sz="2000" b="1" dirty="0">
                <a:solidFill>
                  <a:srgbClr val="00B0F0"/>
                </a:solidFill>
                <a:ea typeface="新宋体" panose="02010609030101010101" pitchFamily="49" charset="-122"/>
              </a:rPr>
              <a:t>i</a:t>
            </a:r>
            <a:r>
              <a:rPr lang="en-US" altLang="zh-CN" sz="2000" b="1" dirty="0">
                <a:solidFill>
                  <a:srgbClr val="000000"/>
                </a:solidFill>
                <a:ea typeface="新宋体" panose="02010609030101010101" pitchFamily="49" charset="-122"/>
              </a:rPr>
              <a:t>] &gt;= </a:t>
            </a:r>
            <a:r>
              <a:rPr lang="en-US" altLang="zh-CN" sz="2000" b="1" dirty="0">
                <a:solidFill>
                  <a:srgbClr val="A31515"/>
                </a:solidFill>
                <a:ea typeface="新宋体" panose="02010609030101010101" pitchFamily="49" charset="-122"/>
              </a:rPr>
              <a:t>'A'</a:t>
            </a:r>
            <a:r>
              <a:rPr lang="en-US" altLang="zh-CN" sz="2000" b="1" dirty="0">
                <a:solidFill>
                  <a:srgbClr val="000000"/>
                </a:solidFill>
                <a:ea typeface="新宋体" panose="02010609030101010101" pitchFamily="49" charset="-122"/>
              </a:rPr>
              <a:t> &amp;&amp; </a:t>
            </a:r>
            <a:r>
              <a:rPr lang="en-US" altLang="zh-CN" sz="2000" b="1" dirty="0">
                <a:solidFill>
                  <a:srgbClr val="808080"/>
                </a:solidFill>
                <a:ea typeface="新宋体" panose="02010609030101010101" pitchFamily="49" charset="-122"/>
              </a:rPr>
              <a:t>S</a:t>
            </a:r>
            <a:r>
              <a:rPr lang="en-US" altLang="zh-CN" sz="2000" b="1" dirty="0">
                <a:solidFill>
                  <a:srgbClr val="000000"/>
                </a:solidFill>
                <a:ea typeface="新宋体" panose="02010609030101010101" pitchFamily="49" charset="-122"/>
              </a:rPr>
              <a:t>[</a:t>
            </a:r>
            <a:r>
              <a:rPr lang="en-US" altLang="zh-CN" sz="2000" b="1" dirty="0">
                <a:solidFill>
                  <a:srgbClr val="00B0F0"/>
                </a:solidFill>
                <a:ea typeface="新宋体" panose="02010609030101010101" pitchFamily="49" charset="-122"/>
              </a:rPr>
              <a:t>i</a:t>
            </a:r>
            <a:r>
              <a:rPr lang="en-US" altLang="zh-CN" sz="2000" b="1" dirty="0">
                <a:solidFill>
                  <a:srgbClr val="000000"/>
                </a:solidFill>
                <a:ea typeface="新宋体" panose="02010609030101010101" pitchFamily="49" charset="-122"/>
              </a:rPr>
              <a:t>] &lt;= </a:t>
            </a:r>
            <a:r>
              <a:rPr lang="en-US" altLang="zh-CN" sz="2000" b="1" dirty="0">
                <a:solidFill>
                  <a:srgbClr val="A31515"/>
                </a:solidFill>
                <a:ea typeface="新宋体" panose="02010609030101010101" pitchFamily="49" charset="-122"/>
              </a:rPr>
              <a:t>'Z’</a:t>
            </a:r>
            <a:r>
              <a:rPr lang="en-US" altLang="zh-CN" sz="2000" b="1" dirty="0">
                <a:solidFill>
                  <a:srgbClr val="000000"/>
                </a:solidFill>
                <a:ea typeface="新宋体" panose="02010609030101010101" pitchFamily="49" charset="-122"/>
              </a:rPr>
              <a:t>) {  </a:t>
            </a:r>
            <a:r>
              <a:rPr lang="en-US" altLang="zh-CN" sz="2000" b="1" dirty="0">
                <a:solidFill>
                  <a:schemeClr val="accent6"/>
                </a:solidFill>
                <a:ea typeface="新宋体" panose="02010609030101010101" pitchFamily="49" charset="-122"/>
              </a:rPr>
              <a:t>//A~Z</a:t>
            </a:r>
            <a:r>
              <a:rPr lang="zh-CN" altLang="en-US" sz="2000" b="1" dirty="0">
                <a:solidFill>
                  <a:schemeClr val="accent6"/>
                </a:solidFill>
                <a:ea typeface="新宋体" panose="02010609030101010101" pitchFamily="49" charset="-122"/>
              </a:rPr>
              <a:t>分别对应</a:t>
            </a:r>
            <a:r>
              <a:rPr lang="en-US" altLang="zh-CN" sz="2000" b="1" dirty="0">
                <a:solidFill>
                  <a:schemeClr val="accent6"/>
                </a:solidFill>
                <a:ea typeface="新宋体" panose="02010609030101010101" pitchFamily="49" charset="-122"/>
              </a:rPr>
              <a:t>0~25</a:t>
            </a:r>
            <a:endParaRPr lang="en-US" altLang="zh-CN" sz="2000" b="1" dirty="0">
              <a:solidFill>
                <a:srgbClr val="000000"/>
              </a:solidFill>
              <a:ea typeface="新宋体" panose="02010609030101010101" pitchFamily="49" charset="-122"/>
            </a:endParaRPr>
          </a:p>
          <a:p>
            <a:r>
              <a:rPr lang="en-US" altLang="zh-CN" sz="2000" b="1" dirty="0">
                <a:solidFill>
                  <a:srgbClr val="000000"/>
                </a:solidFill>
                <a:ea typeface="新宋体" panose="02010609030101010101" pitchFamily="49" charset="-122"/>
              </a:rPr>
              <a:t>    </a:t>
            </a:r>
            <a:r>
              <a:rPr lang="en-US" altLang="zh-CN" sz="2000" b="1" dirty="0">
                <a:solidFill>
                  <a:srgbClr val="00B0F0"/>
                </a:solidFill>
                <a:ea typeface="新宋体" panose="02010609030101010101" pitchFamily="49" charset="-122"/>
              </a:rPr>
              <a:t>id</a:t>
            </a:r>
            <a:r>
              <a:rPr lang="en-US" altLang="zh-CN" sz="2000" b="1" dirty="0">
                <a:solidFill>
                  <a:srgbClr val="000000"/>
                </a:solidFill>
                <a:ea typeface="新宋体" panose="02010609030101010101" pitchFamily="49" charset="-122"/>
              </a:rPr>
              <a:t> = </a:t>
            </a:r>
            <a:r>
              <a:rPr lang="en-US" altLang="zh-CN" sz="2000" b="1" dirty="0">
                <a:solidFill>
                  <a:srgbClr val="00B0F0"/>
                </a:solidFill>
                <a:ea typeface="新宋体" panose="02010609030101010101" pitchFamily="49" charset="-122"/>
              </a:rPr>
              <a:t>id</a:t>
            </a:r>
            <a:r>
              <a:rPr lang="en-US" altLang="zh-CN" sz="2000" b="1" dirty="0">
                <a:solidFill>
                  <a:srgbClr val="000000"/>
                </a:solidFill>
                <a:ea typeface="新宋体" panose="02010609030101010101" pitchFamily="49" charset="-122"/>
              </a:rPr>
              <a:t> * 52 + </a:t>
            </a:r>
            <a:r>
              <a:rPr lang="en-US" altLang="zh-CN" sz="2000" b="1" dirty="0">
                <a:solidFill>
                  <a:srgbClr val="808080"/>
                </a:solidFill>
                <a:ea typeface="新宋体" panose="02010609030101010101" pitchFamily="49" charset="-122"/>
              </a:rPr>
              <a:t>S</a:t>
            </a:r>
            <a:r>
              <a:rPr lang="en-US" altLang="zh-CN" sz="2000" b="1" dirty="0">
                <a:solidFill>
                  <a:srgbClr val="000000"/>
                </a:solidFill>
                <a:ea typeface="新宋体" panose="02010609030101010101" pitchFamily="49" charset="-122"/>
              </a:rPr>
              <a:t>[</a:t>
            </a:r>
            <a:r>
              <a:rPr lang="en-US" altLang="zh-CN" sz="2000" b="1" dirty="0">
                <a:solidFill>
                  <a:srgbClr val="00B0F0"/>
                </a:solidFill>
                <a:ea typeface="新宋体" panose="02010609030101010101" pitchFamily="49" charset="-122"/>
              </a:rPr>
              <a:t>i</a:t>
            </a:r>
            <a:r>
              <a:rPr lang="en-US" altLang="zh-CN" sz="2000" b="1" dirty="0">
                <a:solidFill>
                  <a:srgbClr val="000000"/>
                </a:solidFill>
                <a:ea typeface="新宋体" panose="02010609030101010101" pitchFamily="49" charset="-122"/>
              </a:rPr>
              <a:t>] - </a:t>
            </a:r>
            <a:r>
              <a:rPr lang="en-US" altLang="zh-CN" sz="2000" b="1" dirty="0">
                <a:solidFill>
                  <a:srgbClr val="A31515"/>
                </a:solidFill>
                <a:ea typeface="新宋体" panose="02010609030101010101" pitchFamily="49" charset="-122"/>
              </a:rPr>
              <a:t>'A’</a:t>
            </a:r>
            <a:r>
              <a:rPr lang="en-US" altLang="zh-CN" sz="2000" b="1" dirty="0">
                <a:solidFill>
                  <a:srgbClr val="000000"/>
                </a:solidFill>
                <a:ea typeface="新宋体" panose="02010609030101010101" pitchFamily="49" charset="-122"/>
              </a:rPr>
              <a:t>;</a:t>
            </a:r>
          </a:p>
          <a:p>
            <a:r>
              <a:rPr lang="en-US" altLang="zh-CN" sz="2000" b="1" dirty="0">
                <a:solidFill>
                  <a:srgbClr val="000000"/>
                </a:solidFill>
                <a:ea typeface="新宋体" panose="02010609030101010101" pitchFamily="49" charset="-122"/>
              </a:rPr>
              <a:t>    }</a:t>
            </a:r>
          </a:p>
          <a:p>
            <a:r>
              <a:rPr lang="en-US" altLang="zh-CN" sz="2000" b="1" dirty="0">
                <a:solidFill>
                  <a:srgbClr val="0000FF"/>
                </a:solidFill>
                <a:ea typeface="新宋体" panose="02010609030101010101" pitchFamily="49" charset="-122"/>
              </a:rPr>
              <a:t>    </a:t>
            </a:r>
            <a:r>
              <a:rPr lang="en-US" altLang="zh-CN" sz="2000" b="1" dirty="0">
                <a:solidFill>
                  <a:srgbClr val="7030A0"/>
                </a:solidFill>
                <a:ea typeface="新宋体" panose="02010609030101010101" pitchFamily="49" charset="-122"/>
              </a:rPr>
              <a:t>else if </a:t>
            </a:r>
            <a:r>
              <a:rPr lang="en-US" altLang="zh-CN" sz="2000" b="1" dirty="0">
                <a:solidFill>
                  <a:srgbClr val="000000"/>
                </a:solidFill>
                <a:ea typeface="新宋体" panose="02010609030101010101" pitchFamily="49" charset="-122"/>
              </a:rPr>
              <a:t>(</a:t>
            </a:r>
            <a:r>
              <a:rPr lang="en-US" altLang="zh-CN" sz="2000" b="1" dirty="0">
                <a:solidFill>
                  <a:srgbClr val="808080"/>
                </a:solidFill>
                <a:ea typeface="新宋体" panose="02010609030101010101" pitchFamily="49" charset="-122"/>
              </a:rPr>
              <a:t>S</a:t>
            </a:r>
            <a:r>
              <a:rPr lang="en-US" altLang="zh-CN" sz="2000" b="1" dirty="0">
                <a:solidFill>
                  <a:srgbClr val="000000"/>
                </a:solidFill>
                <a:ea typeface="新宋体" panose="02010609030101010101" pitchFamily="49" charset="-122"/>
              </a:rPr>
              <a:t>[</a:t>
            </a:r>
            <a:r>
              <a:rPr lang="en-US" altLang="zh-CN" sz="2000" b="1" dirty="0">
                <a:solidFill>
                  <a:srgbClr val="00B0F0"/>
                </a:solidFill>
                <a:ea typeface="新宋体" panose="02010609030101010101" pitchFamily="49" charset="-122"/>
              </a:rPr>
              <a:t>i</a:t>
            </a:r>
            <a:r>
              <a:rPr lang="en-US" altLang="zh-CN" sz="2000" b="1" dirty="0">
                <a:solidFill>
                  <a:srgbClr val="000000"/>
                </a:solidFill>
                <a:ea typeface="新宋体" panose="02010609030101010101" pitchFamily="49" charset="-122"/>
              </a:rPr>
              <a:t>] &gt;= </a:t>
            </a:r>
            <a:r>
              <a:rPr lang="en-US" altLang="zh-CN" sz="2000" b="1" dirty="0">
                <a:solidFill>
                  <a:srgbClr val="A31515"/>
                </a:solidFill>
                <a:ea typeface="新宋体" panose="02010609030101010101" pitchFamily="49" charset="-122"/>
              </a:rPr>
              <a:t>'a'</a:t>
            </a:r>
            <a:r>
              <a:rPr lang="en-US" altLang="zh-CN" sz="2000" b="1" dirty="0">
                <a:solidFill>
                  <a:srgbClr val="000000"/>
                </a:solidFill>
                <a:ea typeface="新宋体" panose="02010609030101010101" pitchFamily="49" charset="-122"/>
              </a:rPr>
              <a:t> &amp;&amp; </a:t>
            </a:r>
            <a:r>
              <a:rPr lang="en-US" altLang="zh-CN" sz="2000" b="1" dirty="0">
                <a:solidFill>
                  <a:srgbClr val="808080"/>
                </a:solidFill>
                <a:ea typeface="新宋体" panose="02010609030101010101" pitchFamily="49" charset="-122"/>
              </a:rPr>
              <a:t>S</a:t>
            </a:r>
            <a:r>
              <a:rPr lang="en-US" altLang="zh-CN" sz="2000" b="1" dirty="0">
                <a:solidFill>
                  <a:srgbClr val="000000"/>
                </a:solidFill>
                <a:ea typeface="新宋体" panose="02010609030101010101" pitchFamily="49" charset="-122"/>
              </a:rPr>
              <a:t>[</a:t>
            </a:r>
            <a:r>
              <a:rPr lang="en-US" altLang="zh-CN" sz="2000" b="1" dirty="0">
                <a:solidFill>
                  <a:srgbClr val="00B0F0"/>
                </a:solidFill>
                <a:ea typeface="新宋体" panose="02010609030101010101" pitchFamily="49" charset="-122"/>
              </a:rPr>
              <a:t>i</a:t>
            </a:r>
            <a:r>
              <a:rPr lang="en-US" altLang="zh-CN" sz="2000" b="1" dirty="0">
                <a:solidFill>
                  <a:srgbClr val="000000"/>
                </a:solidFill>
                <a:ea typeface="新宋体" panose="02010609030101010101" pitchFamily="49" charset="-122"/>
              </a:rPr>
              <a:t>] &lt;= </a:t>
            </a:r>
            <a:r>
              <a:rPr lang="en-US" altLang="zh-CN" sz="2000" b="1" dirty="0">
                <a:solidFill>
                  <a:srgbClr val="A31515"/>
                </a:solidFill>
                <a:ea typeface="新宋体" panose="02010609030101010101" pitchFamily="49" charset="-122"/>
              </a:rPr>
              <a:t>'z'</a:t>
            </a:r>
            <a:r>
              <a:rPr lang="en-US" altLang="zh-CN" sz="2000" b="1" dirty="0">
                <a:solidFill>
                  <a:srgbClr val="000000"/>
                </a:solidFill>
                <a:ea typeface="新宋体" panose="02010609030101010101" pitchFamily="49" charset="-122"/>
              </a:rPr>
              <a:t>) {</a:t>
            </a:r>
          </a:p>
          <a:p>
            <a:r>
              <a:rPr lang="en-US" altLang="zh-CN" sz="2000" b="1" dirty="0">
                <a:solidFill>
                  <a:srgbClr val="000000"/>
                </a:solidFill>
                <a:ea typeface="新宋体" panose="02010609030101010101" pitchFamily="49" charset="-122"/>
              </a:rPr>
              <a:t>    </a:t>
            </a:r>
            <a:r>
              <a:rPr lang="en-US" altLang="zh-CN" sz="2000" b="1" dirty="0">
                <a:solidFill>
                  <a:srgbClr val="00B0F0"/>
                </a:solidFill>
                <a:ea typeface="新宋体" panose="02010609030101010101" pitchFamily="49" charset="-122"/>
              </a:rPr>
              <a:t>id</a:t>
            </a:r>
            <a:r>
              <a:rPr lang="en-US" altLang="zh-CN" sz="2000" b="1" dirty="0">
                <a:solidFill>
                  <a:srgbClr val="000000"/>
                </a:solidFill>
                <a:ea typeface="新宋体" panose="02010609030101010101" pitchFamily="49" charset="-122"/>
              </a:rPr>
              <a:t> = </a:t>
            </a:r>
            <a:r>
              <a:rPr lang="en-US" altLang="zh-CN" sz="2000" b="1" dirty="0">
                <a:solidFill>
                  <a:srgbClr val="00B0F0"/>
                </a:solidFill>
                <a:ea typeface="新宋体" panose="02010609030101010101" pitchFamily="49" charset="-122"/>
              </a:rPr>
              <a:t>id</a:t>
            </a:r>
            <a:r>
              <a:rPr lang="en-US" altLang="zh-CN" sz="2000" b="1" dirty="0">
                <a:solidFill>
                  <a:srgbClr val="000000"/>
                </a:solidFill>
                <a:ea typeface="新宋体" panose="02010609030101010101" pitchFamily="49" charset="-122"/>
              </a:rPr>
              <a:t> * 52 + </a:t>
            </a:r>
            <a:r>
              <a:rPr lang="en-US" altLang="zh-CN" sz="2000" b="1" dirty="0">
                <a:solidFill>
                  <a:srgbClr val="808080"/>
                </a:solidFill>
                <a:ea typeface="新宋体" panose="02010609030101010101" pitchFamily="49" charset="-122"/>
              </a:rPr>
              <a:t>S</a:t>
            </a:r>
            <a:r>
              <a:rPr lang="en-US" altLang="zh-CN" sz="2000" b="1" dirty="0">
                <a:solidFill>
                  <a:srgbClr val="000000"/>
                </a:solidFill>
                <a:ea typeface="新宋体" panose="02010609030101010101" pitchFamily="49" charset="-122"/>
              </a:rPr>
              <a:t>[</a:t>
            </a:r>
            <a:r>
              <a:rPr lang="en-US" altLang="zh-CN" sz="2000" b="1" dirty="0">
                <a:solidFill>
                  <a:srgbClr val="00B0F0"/>
                </a:solidFill>
                <a:ea typeface="新宋体" panose="02010609030101010101" pitchFamily="49" charset="-122"/>
              </a:rPr>
              <a:t>i</a:t>
            </a:r>
            <a:r>
              <a:rPr lang="en-US" altLang="zh-CN" sz="2000" b="1" dirty="0">
                <a:solidFill>
                  <a:srgbClr val="000000"/>
                </a:solidFill>
                <a:ea typeface="新宋体" panose="02010609030101010101" pitchFamily="49" charset="-122"/>
              </a:rPr>
              <a:t>] - </a:t>
            </a:r>
            <a:r>
              <a:rPr lang="en-US" altLang="zh-CN" sz="2000" b="1" dirty="0">
                <a:solidFill>
                  <a:srgbClr val="A31515"/>
                </a:solidFill>
                <a:ea typeface="新宋体" panose="02010609030101010101" pitchFamily="49" charset="-122"/>
              </a:rPr>
              <a:t>'a'</a:t>
            </a:r>
            <a:r>
              <a:rPr lang="en-US" altLang="zh-CN" sz="2000" b="1" dirty="0">
                <a:solidFill>
                  <a:srgbClr val="000000"/>
                </a:solidFill>
                <a:ea typeface="新宋体" panose="02010609030101010101" pitchFamily="49" charset="-122"/>
              </a:rPr>
              <a:t> + 26; </a:t>
            </a:r>
            <a:r>
              <a:rPr lang="en-US" altLang="zh-CN" sz="2000" b="1" dirty="0">
                <a:solidFill>
                  <a:schemeClr val="accent6"/>
                </a:solidFill>
                <a:ea typeface="新宋体" panose="02010609030101010101" pitchFamily="49" charset="-122"/>
              </a:rPr>
              <a:t>//a~z</a:t>
            </a:r>
            <a:r>
              <a:rPr lang="zh-CN" altLang="en-US" sz="2000" b="1" dirty="0">
                <a:solidFill>
                  <a:schemeClr val="accent6"/>
                </a:solidFill>
                <a:ea typeface="新宋体" panose="02010609030101010101" pitchFamily="49" charset="-122"/>
              </a:rPr>
              <a:t>分别对应</a:t>
            </a:r>
            <a:r>
              <a:rPr lang="en-US" altLang="zh-CN" sz="2000" b="1" dirty="0">
                <a:solidFill>
                  <a:schemeClr val="accent6"/>
                </a:solidFill>
                <a:ea typeface="新宋体" panose="02010609030101010101" pitchFamily="49" charset="-122"/>
              </a:rPr>
              <a:t>26~51</a:t>
            </a:r>
            <a:endParaRPr lang="en-US" altLang="zh-CN" sz="2000" b="1" dirty="0">
              <a:solidFill>
                <a:srgbClr val="000000"/>
              </a:solidFill>
              <a:ea typeface="新宋体" panose="02010609030101010101" pitchFamily="49" charset="-122"/>
            </a:endParaRPr>
          </a:p>
          <a:p>
            <a:r>
              <a:rPr lang="en-US" altLang="zh-CN" sz="2000" b="1" dirty="0">
                <a:solidFill>
                  <a:srgbClr val="000000"/>
                </a:solidFill>
                <a:ea typeface="新宋体" panose="02010609030101010101" pitchFamily="49" charset="-122"/>
              </a:rPr>
              <a:t>    }</a:t>
            </a:r>
          </a:p>
          <a:p>
            <a:r>
              <a:rPr lang="en-US" altLang="zh-CN" sz="2000" b="1" dirty="0">
                <a:solidFill>
                  <a:srgbClr val="000000"/>
                </a:solidFill>
                <a:ea typeface="新宋体" panose="02010609030101010101" pitchFamily="49" charset="-122"/>
              </a:rPr>
              <a:t>  }</a:t>
            </a:r>
          </a:p>
          <a:p>
            <a:r>
              <a:rPr lang="en-US" altLang="zh-CN" sz="2000" b="1" dirty="0">
                <a:solidFill>
                  <a:srgbClr val="0000FF"/>
                </a:solidFill>
                <a:ea typeface="新宋体" panose="02010609030101010101" pitchFamily="49" charset="-122"/>
              </a:rPr>
              <a:t>  </a:t>
            </a:r>
            <a:r>
              <a:rPr lang="en-US" altLang="zh-CN" sz="2000" b="1" dirty="0">
                <a:solidFill>
                  <a:srgbClr val="7030A0"/>
                </a:solidFill>
                <a:ea typeface="新宋体" panose="02010609030101010101" pitchFamily="49" charset="-122"/>
              </a:rPr>
              <a:t>return</a:t>
            </a:r>
            <a:r>
              <a:rPr lang="en-US" altLang="zh-CN" sz="2000" b="1" dirty="0">
                <a:solidFill>
                  <a:srgbClr val="000000"/>
                </a:solidFill>
                <a:ea typeface="新宋体" panose="02010609030101010101" pitchFamily="49" charset="-122"/>
              </a:rPr>
              <a:t> </a:t>
            </a:r>
            <a:r>
              <a:rPr lang="en-US" altLang="zh-CN" sz="2000" b="1" dirty="0">
                <a:solidFill>
                  <a:srgbClr val="00B0F0"/>
                </a:solidFill>
                <a:ea typeface="新宋体" panose="02010609030101010101" pitchFamily="49" charset="-122"/>
              </a:rPr>
              <a:t>id</a:t>
            </a:r>
            <a:r>
              <a:rPr lang="en-US" altLang="zh-CN" sz="2000" b="1" dirty="0">
                <a:solidFill>
                  <a:srgbClr val="000000"/>
                </a:solidFill>
                <a:ea typeface="新宋体" panose="02010609030101010101" pitchFamily="49" charset="-122"/>
              </a:rPr>
              <a:t>;</a:t>
            </a:r>
          </a:p>
          <a:p>
            <a:r>
              <a:rPr lang="en-US" altLang="zh-CN" sz="2000" b="1" dirty="0">
                <a:solidFill>
                  <a:srgbClr val="000000"/>
                </a:solidFill>
                <a:ea typeface="新宋体" panose="02010609030101010101" pitchFamily="49" charset="-122"/>
              </a:rPr>
              <a:t>}</a:t>
            </a:r>
            <a:endParaRPr lang="zh-CN" altLang="en-US" sz="2000" b="1" dirty="0"/>
          </a:p>
        </p:txBody>
      </p:sp>
      <p:sp>
        <p:nvSpPr>
          <p:cNvPr id="4" name="文本框 3">
            <a:extLst>
              <a:ext uri="{FF2B5EF4-FFF2-40B4-BE49-F238E27FC236}">
                <a16:creationId xmlns:a16="http://schemas.microsoft.com/office/drawing/2014/main" id="{071FB208-B346-46B0-8295-B8CFF040A7A7}"/>
              </a:ext>
            </a:extLst>
          </p:cNvPr>
          <p:cNvSpPr txBox="1"/>
          <p:nvPr/>
        </p:nvSpPr>
        <p:spPr>
          <a:xfrm>
            <a:off x="109330" y="208722"/>
            <a:ext cx="2385589" cy="461665"/>
          </a:xfrm>
          <a:prstGeom prst="rect">
            <a:avLst/>
          </a:prstGeom>
          <a:noFill/>
        </p:spPr>
        <p:txBody>
          <a:bodyPr wrap="none" rtlCol="0">
            <a:spAutoFit/>
          </a:bodyPr>
          <a:lstStyle/>
          <a:p>
            <a:r>
              <a:rPr lang="zh-CN" altLang="en-US" sz="2400" dirty="0">
                <a:solidFill>
                  <a:srgbClr val="C00000"/>
                </a:solidFill>
              </a:rPr>
              <a:t>字符串</a:t>
            </a:r>
            <a:r>
              <a:rPr lang="en-US" altLang="zh-CN" sz="2400" dirty="0">
                <a:solidFill>
                  <a:srgbClr val="C00000"/>
                </a:solidFill>
              </a:rPr>
              <a:t>Hash</a:t>
            </a:r>
            <a:r>
              <a:rPr lang="zh-CN" altLang="en-US" sz="2400" dirty="0">
                <a:solidFill>
                  <a:srgbClr val="C00000"/>
                </a:solidFill>
              </a:rPr>
              <a:t>初步</a:t>
            </a:r>
          </a:p>
        </p:txBody>
      </p:sp>
      <p:sp>
        <p:nvSpPr>
          <p:cNvPr id="5" name="文本框 4">
            <a:extLst>
              <a:ext uri="{FF2B5EF4-FFF2-40B4-BE49-F238E27FC236}">
                <a16:creationId xmlns:a16="http://schemas.microsoft.com/office/drawing/2014/main" id="{6E582D30-80F6-4BD6-91F6-566318F44CB1}"/>
              </a:ext>
            </a:extLst>
          </p:cNvPr>
          <p:cNvSpPr txBox="1"/>
          <p:nvPr/>
        </p:nvSpPr>
        <p:spPr>
          <a:xfrm>
            <a:off x="745435" y="5841205"/>
            <a:ext cx="6704079" cy="369332"/>
          </a:xfrm>
          <a:prstGeom prst="rect">
            <a:avLst/>
          </a:prstGeom>
          <a:noFill/>
        </p:spPr>
        <p:txBody>
          <a:bodyPr wrap="none" rtlCol="0">
            <a:spAutoFit/>
          </a:bodyPr>
          <a:lstStyle/>
          <a:p>
            <a:r>
              <a:rPr lang="zh-CN" altLang="en-US" dirty="0">
                <a:solidFill>
                  <a:schemeClr val="accent1"/>
                </a:solidFill>
              </a:rPr>
              <a:t>此时得到的整数要比二十六进制时大得多，使用时注意</a:t>
            </a:r>
            <a:r>
              <a:rPr lang="en-US" altLang="zh-CN" dirty="0">
                <a:solidFill>
                  <a:schemeClr val="accent1"/>
                </a:solidFill>
              </a:rPr>
              <a:t>len</a:t>
            </a:r>
            <a:r>
              <a:rPr lang="zh-CN" altLang="en-US" dirty="0">
                <a:solidFill>
                  <a:schemeClr val="accent1"/>
                </a:solidFill>
              </a:rPr>
              <a:t>的大小</a:t>
            </a:r>
          </a:p>
        </p:txBody>
      </p:sp>
    </p:spTree>
    <p:extLst>
      <p:ext uri="{BB962C8B-B14F-4D97-AF65-F5344CB8AC3E}">
        <p14:creationId xmlns:p14="http://schemas.microsoft.com/office/powerpoint/2010/main" val="1227252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5"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FFFF8"/>
        </a:solidFill>
        <a:effectLst/>
      </p:bgPr>
    </p:bg>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7A01EA7-C67B-4819-93AE-EE2A3C35B41B}"/>
              </a:ext>
            </a:extLst>
          </p:cNvPr>
          <p:cNvSpPr txBox="1"/>
          <p:nvPr/>
        </p:nvSpPr>
        <p:spPr>
          <a:xfrm>
            <a:off x="775252" y="787809"/>
            <a:ext cx="8392041" cy="400110"/>
          </a:xfrm>
          <a:prstGeom prst="rect">
            <a:avLst/>
          </a:prstGeom>
          <a:noFill/>
        </p:spPr>
        <p:txBody>
          <a:bodyPr wrap="none" rtlCol="0">
            <a:spAutoFit/>
          </a:bodyPr>
          <a:lstStyle/>
          <a:p>
            <a:r>
              <a:rPr lang="zh-CN" altLang="en-US" sz="2000" dirty="0"/>
              <a:t>类似地，如果字符串中还出现了数字，则将五十二进制扩大为六十二进制</a:t>
            </a:r>
          </a:p>
        </p:txBody>
      </p:sp>
      <p:sp>
        <p:nvSpPr>
          <p:cNvPr id="3" name="文本框 2">
            <a:extLst>
              <a:ext uri="{FF2B5EF4-FFF2-40B4-BE49-F238E27FC236}">
                <a16:creationId xmlns:a16="http://schemas.microsoft.com/office/drawing/2014/main" id="{FD52B4B5-B78A-4778-A3CB-0788D3E7DCBB}"/>
              </a:ext>
            </a:extLst>
          </p:cNvPr>
          <p:cNvSpPr txBox="1"/>
          <p:nvPr/>
        </p:nvSpPr>
        <p:spPr>
          <a:xfrm>
            <a:off x="1302124" y="1604190"/>
            <a:ext cx="7981024" cy="4708981"/>
          </a:xfrm>
          <a:prstGeom prst="rect">
            <a:avLst/>
          </a:prstGeom>
          <a:noFill/>
        </p:spPr>
        <p:txBody>
          <a:bodyPr wrap="square" rtlCol="0">
            <a:spAutoFit/>
          </a:bodyPr>
          <a:lstStyle/>
          <a:p>
            <a:r>
              <a:rPr lang="en-US" altLang="zh-CN" sz="2000" b="1" dirty="0">
                <a:solidFill>
                  <a:srgbClr val="0000FF"/>
                </a:solidFill>
                <a:ea typeface="新宋体" panose="02010609030101010101" pitchFamily="49" charset="-122"/>
              </a:rPr>
              <a:t>int</a:t>
            </a:r>
            <a:r>
              <a:rPr lang="en-US" altLang="zh-CN" sz="2000" b="1" dirty="0">
                <a:ea typeface="新宋体" panose="02010609030101010101" pitchFamily="49" charset="-122"/>
              </a:rPr>
              <a:t> </a:t>
            </a:r>
            <a:r>
              <a:rPr lang="en-US" altLang="zh-CN" sz="2000" b="1" dirty="0">
                <a:solidFill>
                  <a:srgbClr val="00B0F0"/>
                </a:solidFill>
                <a:ea typeface="新宋体" panose="02010609030101010101" pitchFamily="49" charset="-122"/>
              </a:rPr>
              <a:t>hashFunc</a:t>
            </a:r>
            <a:r>
              <a:rPr lang="en-US" altLang="zh-CN" sz="2000" b="1" dirty="0">
                <a:ea typeface="新宋体" panose="02010609030101010101" pitchFamily="49" charset="-122"/>
              </a:rPr>
              <a:t>(</a:t>
            </a:r>
            <a:r>
              <a:rPr lang="en-US" altLang="zh-CN" sz="2000" b="1" dirty="0">
                <a:solidFill>
                  <a:srgbClr val="0000FF"/>
                </a:solidFill>
                <a:ea typeface="新宋体" panose="02010609030101010101" pitchFamily="49" charset="-122"/>
              </a:rPr>
              <a:t>char</a:t>
            </a:r>
            <a:r>
              <a:rPr lang="en-US" altLang="zh-CN" sz="2000" b="1" dirty="0">
                <a:ea typeface="新宋体" panose="02010609030101010101" pitchFamily="49" charset="-122"/>
              </a:rPr>
              <a:t> S[], </a:t>
            </a:r>
            <a:r>
              <a:rPr lang="en-US" altLang="zh-CN" sz="2000" b="1" dirty="0">
                <a:solidFill>
                  <a:srgbClr val="0000FF"/>
                </a:solidFill>
                <a:ea typeface="新宋体" panose="02010609030101010101" pitchFamily="49" charset="-122"/>
              </a:rPr>
              <a:t>int</a:t>
            </a:r>
            <a:r>
              <a:rPr lang="en-US" altLang="zh-CN" sz="2000" b="1" dirty="0">
                <a:ea typeface="新宋体" panose="02010609030101010101" pitchFamily="49" charset="-122"/>
              </a:rPr>
              <a:t> len) {</a:t>
            </a:r>
          </a:p>
          <a:p>
            <a:r>
              <a:rPr lang="en-US" altLang="zh-CN" sz="2000" b="1" dirty="0">
                <a:ea typeface="新宋体" panose="02010609030101010101" pitchFamily="49" charset="-122"/>
              </a:rPr>
              <a:t>   </a:t>
            </a:r>
            <a:r>
              <a:rPr lang="en-US" altLang="zh-CN" sz="2000" b="1" dirty="0">
                <a:solidFill>
                  <a:srgbClr val="0000FF"/>
                </a:solidFill>
                <a:ea typeface="新宋体" panose="02010609030101010101" pitchFamily="49" charset="-122"/>
              </a:rPr>
              <a:t>int</a:t>
            </a:r>
            <a:r>
              <a:rPr lang="en-US" altLang="zh-CN" sz="2000" b="1" dirty="0">
                <a:ea typeface="新宋体" panose="02010609030101010101" pitchFamily="49" charset="-122"/>
              </a:rPr>
              <a:t> </a:t>
            </a:r>
            <a:r>
              <a:rPr lang="en-US" altLang="zh-CN" sz="2000" b="1" dirty="0">
                <a:solidFill>
                  <a:srgbClr val="00B0F0"/>
                </a:solidFill>
                <a:ea typeface="新宋体" panose="02010609030101010101" pitchFamily="49" charset="-122"/>
              </a:rPr>
              <a:t>id</a:t>
            </a:r>
            <a:r>
              <a:rPr lang="en-US" altLang="zh-CN" sz="2000" b="1" dirty="0">
                <a:ea typeface="新宋体" panose="02010609030101010101" pitchFamily="49" charset="-122"/>
              </a:rPr>
              <a:t>=0;</a:t>
            </a:r>
          </a:p>
          <a:p>
            <a:r>
              <a:rPr lang="en-US" altLang="zh-CN" sz="2000" b="1" dirty="0">
                <a:ea typeface="新宋体" panose="02010609030101010101" pitchFamily="49" charset="-122"/>
              </a:rPr>
              <a:t>   </a:t>
            </a:r>
            <a:r>
              <a:rPr lang="en-US" altLang="zh-CN" sz="2000" b="1" dirty="0">
                <a:solidFill>
                  <a:srgbClr val="7030A0"/>
                </a:solidFill>
                <a:ea typeface="新宋体" panose="02010609030101010101" pitchFamily="49" charset="-122"/>
              </a:rPr>
              <a:t>for</a:t>
            </a:r>
            <a:r>
              <a:rPr lang="en-US" altLang="zh-CN" sz="2000" b="1" dirty="0">
                <a:ea typeface="新宋体" panose="02010609030101010101" pitchFamily="49" charset="-122"/>
              </a:rPr>
              <a:t> (</a:t>
            </a:r>
            <a:r>
              <a:rPr lang="en-US" altLang="zh-CN" sz="2000" b="1" dirty="0">
                <a:solidFill>
                  <a:srgbClr val="0000FF"/>
                </a:solidFill>
                <a:ea typeface="新宋体" panose="02010609030101010101" pitchFamily="49" charset="-122"/>
              </a:rPr>
              <a:t>int</a:t>
            </a:r>
            <a:r>
              <a:rPr lang="en-US" altLang="zh-CN" sz="2000" b="1" dirty="0">
                <a:ea typeface="新宋体" panose="02010609030101010101" pitchFamily="49" charset="-122"/>
              </a:rPr>
              <a:t> i = 0; </a:t>
            </a:r>
            <a:r>
              <a:rPr lang="en-US" altLang="zh-CN" sz="2000" b="1" dirty="0">
                <a:solidFill>
                  <a:srgbClr val="00B0F0"/>
                </a:solidFill>
                <a:ea typeface="新宋体" panose="02010609030101010101" pitchFamily="49" charset="-122"/>
              </a:rPr>
              <a:t>i</a:t>
            </a:r>
            <a:r>
              <a:rPr lang="en-US" altLang="zh-CN" sz="2000" b="1" dirty="0">
                <a:ea typeface="新宋体" panose="02010609030101010101" pitchFamily="49" charset="-122"/>
              </a:rPr>
              <a:t> &lt; len; </a:t>
            </a:r>
            <a:r>
              <a:rPr lang="en-US" altLang="zh-CN" sz="2000" b="1" dirty="0">
                <a:solidFill>
                  <a:srgbClr val="00B0F0"/>
                </a:solidFill>
                <a:ea typeface="新宋体" panose="02010609030101010101" pitchFamily="49" charset="-122"/>
              </a:rPr>
              <a:t>i</a:t>
            </a:r>
            <a:r>
              <a:rPr lang="en-US" altLang="zh-CN" sz="2000" b="1" dirty="0">
                <a:ea typeface="新宋体" panose="02010609030101010101" pitchFamily="49" charset="-122"/>
              </a:rPr>
              <a:t>++) {</a:t>
            </a:r>
          </a:p>
          <a:p>
            <a:r>
              <a:rPr lang="en-US" altLang="zh-CN" sz="2000" b="1" dirty="0">
                <a:ea typeface="新宋体" panose="02010609030101010101" pitchFamily="49" charset="-122"/>
              </a:rPr>
              <a:t>       </a:t>
            </a:r>
            <a:r>
              <a:rPr lang="en-US" altLang="zh-CN" sz="2000" b="1" dirty="0">
                <a:solidFill>
                  <a:srgbClr val="7030A0"/>
                </a:solidFill>
                <a:ea typeface="新宋体" panose="02010609030101010101" pitchFamily="49" charset="-122"/>
              </a:rPr>
              <a:t>if</a:t>
            </a:r>
            <a:r>
              <a:rPr lang="en-US" altLang="zh-CN" sz="2000" b="1" dirty="0">
                <a:ea typeface="新宋体" panose="02010609030101010101" pitchFamily="49" charset="-122"/>
              </a:rPr>
              <a:t> (S[ </a:t>
            </a:r>
            <a:r>
              <a:rPr lang="en-US" altLang="zh-CN" sz="2000" b="1" dirty="0">
                <a:solidFill>
                  <a:srgbClr val="00B0F0"/>
                </a:solidFill>
                <a:ea typeface="新宋体" panose="02010609030101010101" pitchFamily="49" charset="-122"/>
              </a:rPr>
              <a:t>i </a:t>
            </a:r>
            <a:r>
              <a:rPr lang="en-US" altLang="zh-CN" sz="2000" b="1" dirty="0">
                <a:ea typeface="新宋体" panose="02010609030101010101" pitchFamily="49" charset="-122"/>
              </a:rPr>
              <a:t>] &gt;= '</a:t>
            </a:r>
            <a:r>
              <a:rPr lang="en-US" altLang="zh-CN" sz="2000" b="1" dirty="0">
                <a:solidFill>
                  <a:schemeClr val="accent2"/>
                </a:solidFill>
                <a:ea typeface="新宋体" panose="02010609030101010101" pitchFamily="49" charset="-122"/>
              </a:rPr>
              <a:t>A</a:t>
            </a:r>
            <a:r>
              <a:rPr lang="en-US" altLang="zh-CN" sz="2000" b="1" dirty="0">
                <a:ea typeface="新宋体" panose="02010609030101010101" pitchFamily="49" charset="-122"/>
              </a:rPr>
              <a:t>' &amp;&amp; S[ </a:t>
            </a:r>
            <a:r>
              <a:rPr lang="en-US" altLang="zh-CN" sz="2000" b="1" dirty="0">
                <a:solidFill>
                  <a:srgbClr val="00B0F0"/>
                </a:solidFill>
                <a:ea typeface="新宋体" panose="02010609030101010101" pitchFamily="49" charset="-122"/>
              </a:rPr>
              <a:t>i </a:t>
            </a:r>
            <a:r>
              <a:rPr lang="en-US" altLang="zh-CN" sz="2000" b="1" dirty="0">
                <a:ea typeface="新宋体" panose="02010609030101010101" pitchFamily="49" charset="-122"/>
              </a:rPr>
              <a:t>] &lt;= '</a:t>
            </a:r>
            <a:r>
              <a:rPr lang="en-US" altLang="zh-CN" sz="2000" b="1" dirty="0">
                <a:solidFill>
                  <a:schemeClr val="accent2"/>
                </a:solidFill>
                <a:ea typeface="新宋体" panose="02010609030101010101" pitchFamily="49" charset="-122"/>
              </a:rPr>
              <a:t>Z</a:t>
            </a:r>
            <a:r>
              <a:rPr lang="en-US" altLang="zh-CN" sz="2000" b="1" dirty="0">
                <a:ea typeface="新宋体" panose="02010609030101010101" pitchFamily="49" charset="-122"/>
              </a:rPr>
              <a:t>') {</a:t>
            </a:r>
          </a:p>
          <a:p>
            <a:r>
              <a:rPr lang="en-US" altLang="zh-CN" sz="2000" b="1" dirty="0">
                <a:ea typeface="新宋体" panose="02010609030101010101" pitchFamily="49" charset="-122"/>
              </a:rPr>
              <a:t>       </a:t>
            </a:r>
            <a:r>
              <a:rPr lang="en-US" altLang="zh-CN" sz="2000" b="1" dirty="0">
                <a:solidFill>
                  <a:srgbClr val="00B0F0"/>
                </a:solidFill>
                <a:ea typeface="新宋体" panose="02010609030101010101" pitchFamily="49" charset="-122"/>
              </a:rPr>
              <a:t>id</a:t>
            </a:r>
            <a:r>
              <a:rPr lang="en-US" altLang="zh-CN" sz="2000" b="1" dirty="0">
                <a:ea typeface="新宋体" panose="02010609030101010101" pitchFamily="49" charset="-122"/>
              </a:rPr>
              <a:t> = </a:t>
            </a:r>
            <a:r>
              <a:rPr lang="en-US" altLang="zh-CN" sz="2000" b="1" dirty="0">
                <a:solidFill>
                  <a:srgbClr val="00B0F0"/>
                </a:solidFill>
                <a:ea typeface="新宋体" panose="02010609030101010101" pitchFamily="49" charset="-122"/>
              </a:rPr>
              <a:t>id</a:t>
            </a:r>
            <a:r>
              <a:rPr lang="en-US" altLang="zh-CN" sz="2000" b="1" dirty="0">
                <a:ea typeface="新宋体" panose="02010609030101010101" pitchFamily="49" charset="-122"/>
              </a:rPr>
              <a:t> * 62 + S[i] - ‘A’;  </a:t>
            </a:r>
            <a:r>
              <a:rPr lang="en-US" altLang="zh-CN" sz="2000" b="1" dirty="0">
                <a:solidFill>
                  <a:schemeClr val="accent6"/>
                </a:solidFill>
                <a:ea typeface="新宋体" panose="02010609030101010101" pitchFamily="49" charset="-122"/>
              </a:rPr>
              <a:t>//A~Z</a:t>
            </a:r>
            <a:r>
              <a:rPr lang="zh-CN" altLang="en-US" sz="2000" b="1" dirty="0">
                <a:solidFill>
                  <a:schemeClr val="accent6"/>
                </a:solidFill>
                <a:ea typeface="新宋体" panose="02010609030101010101" pitchFamily="49" charset="-122"/>
              </a:rPr>
              <a:t>分别对应</a:t>
            </a:r>
            <a:r>
              <a:rPr lang="en-US" altLang="zh-CN" sz="2000" b="1" dirty="0">
                <a:solidFill>
                  <a:schemeClr val="accent6"/>
                </a:solidFill>
                <a:ea typeface="新宋体" panose="02010609030101010101" pitchFamily="49" charset="-122"/>
              </a:rPr>
              <a:t>0~25</a:t>
            </a:r>
          </a:p>
          <a:p>
            <a:r>
              <a:rPr lang="en-US" altLang="zh-CN" sz="2000" b="1" dirty="0">
                <a:ea typeface="新宋体" panose="02010609030101010101" pitchFamily="49" charset="-122"/>
              </a:rPr>
              <a:t>      }</a:t>
            </a:r>
          </a:p>
          <a:p>
            <a:r>
              <a:rPr lang="en-US" altLang="zh-CN" sz="2000" b="1" dirty="0">
                <a:ea typeface="新宋体" panose="02010609030101010101" pitchFamily="49" charset="-122"/>
              </a:rPr>
              <a:t>       </a:t>
            </a:r>
            <a:r>
              <a:rPr lang="en-US" altLang="zh-CN" sz="2000" b="1" dirty="0">
                <a:solidFill>
                  <a:srgbClr val="7030A0"/>
                </a:solidFill>
                <a:ea typeface="新宋体" panose="02010609030101010101" pitchFamily="49" charset="-122"/>
              </a:rPr>
              <a:t>else if </a:t>
            </a:r>
            <a:r>
              <a:rPr lang="en-US" altLang="zh-CN" sz="2000" b="1" dirty="0">
                <a:ea typeface="新宋体" panose="02010609030101010101" pitchFamily="49" charset="-122"/>
              </a:rPr>
              <a:t>(S[ </a:t>
            </a:r>
            <a:r>
              <a:rPr lang="en-US" altLang="zh-CN" sz="2000" b="1" dirty="0">
                <a:solidFill>
                  <a:srgbClr val="00B0F0"/>
                </a:solidFill>
                <a:ea typeface="新宋体" panose="02010609030101010101" pitchFamily="49" charset="-122"/>
              </a:rPr>
              <a:t>i </a:t>
            </a:r>
            <a:r>
              <a:rPr lang="en-US" altLang="zh-CN" sz="2000" b="1" dirty="0">
                <a:ea typeface="新宋体" panose="02010609030101010101" pitchFamily="49" charset="-122"/>
              </a:rPr>
              <a:t>] &gt;= '</a:t>
            </a:r>
            <a:r>
              <a:rPr lang="en-US" altLang="zh-CN" sz="2000" b="1" dirty="0">
                <a:solidFill>
                  <a:schemeClr val="accent2"/>
                </a:solidFill>
                <a:ea typeface="新宋体" panose="02010609030101010101" pitchFamily="49" charset="-122"/>
              </a:rPr>
              <a:t>a</a:t>
            </a:r>
            <a:r>
              <a:rPr lang="en-US" altLang="zh-CN" sz="2000" b="1" dirty="0">
                <a:ea typeface="新宋体" panose="02010609030101010101" pitchFamily="49" charset="-122"/>
              </a:rPr>
              <a:t>' &amp;&amp; S[ </a:t>
            </a:r>
            <a:r>
              <a:rPr lang="en-US" altLang="zh-CN" sz="2000" b="1" dirty="0">
                <a:solidFill>
                  <a:srgbClr val="00B0F0"/>
                </a:solidFill>
                <a:ea typeface="新宋体" panose="02010609030101010101" pitchFamily="49" charset="-122"/>
              </a:rPr>
              <a:t>i</a:t>
            </a:r>
            <a:r>
              <a:rPr lang="en-US" altLang="zh-CN" sz="2000" b="1" dirty="0">
                <a:ea typeface="新宋体" panose="02010609030101010101" pitchFamily="49" charset="-122"/>
              </a:rPr>
              <a:t> ] &lt;= '</a:t>
            </a:r>
            <a:r>
              <a:rPr lang="en-US" altLang="zh-CN" sz="2000" b="1" dirty="0">
                <a:solidFill>
                  <a:schemeClr val="accent2"/>
                </a:solidFill>
                <a:ea typeface="新宋体" panose="02010609030101010101" pitchFamily="49" charset="-122"/>
              </a:rPr>
              <a:t>z</a:t>
            </a:r>
            <a:r>
              <a:rPr lang="en-US" altLang="zh-CN" sz="2000" b="1" dirty="0">
                <a:ea typeface="新宋体" panose="02010609030101010101" pitchFamily="49" charset="-122"/>
              </a:rPr>
              <a:t>') {</a:t>
            </a:r>
          </a:p>
          <a:p>
            <a:r>
              <a:rPr lang="en-US" altLang="zh-CN" sz="2000" b="1" dirty="0">
                <a:ea typeface="新宋体" panose="02010609030101010101" pitchFamily="49" charset="-122"/>
              </a:rPr>
              <a:t>       </a:t>
            </a:r>
            <a:r>
              <a:rPr lang="en-US" altLang="zh-CN" sz="2000" b="1" dirty="0">
                <a:solidFill>
                  <a:srgbClr val="00B0F0"/>
                </a:solidFill>
                <a:ea typeface="新宋体" panose="02010609030101010101" pitchFamily="49" charset="-122"/>
              </a:rPr>
              <a:t>id</a:t>
            </a:r>
            <a:r>
              <a:rPr lang="en-US" altLang="zh-CN" sz="2000" b="1" dirty="0">
                <a:ea typeface="新宋体" panose="02010609030101010101" pitchFamily="49" charset="-122"/>
              </a:rPr>
              <a:t> = </a:t>
            </a:r>
            <a:r>
              <a:rPr lang="en-US" altLang="zh-CN" sz="2000" b="1" dirty="0">
                <a:solidFill>
                  <a:srgbClr val="00B0F0"/>
                </a:solidFill>
                <a:ea typeface="新宋体" panose="02010609030101010101" pitchFamily="49" charset="-122"/>
              </a:rPr>
              <a:t>id</a:t>
            </a:r>
            <a:r>
              <a:rPr lang="en-US" altLang="zh-CN" sz="2000" b="1" dirty="0">
                <a:ea typeface="新宋体" panose="02010609030101010101" pitchFamily="49" charset="-122"/>
              </a:rPr>
              <a:t> * 62 + S[ </a:t>
            </a:r>
            <a:r>
              <a:rPr lang="en-US" altLang="zh-CN" sz="2000" b="1" dirty="0">
                <a:solidFill>
                  <a:srgbClr val="00B0F0"/>
                </a:solidFill>
                <a:ea typeface="新宋体" panose="02010609030101010101" pitchFamily="49" charset="-122"/>
              </a:rPr>
              <a:t>i </a:t>
            </a:r>
            <a:r>
              <a:rPr lang="en-US" altLang="zh-CN" sz="2000" b="1" dirty="0">
                <a:ea typeface="新宋体" panose="02010609030101010101" pitchFamily="49" charset="-122"/>
              </a:rPr>
              <a:t>] - 'a' + 26;</a:t>
            </a:r>
            <a:r>
              <a:rPr lang="en-US" altLang="zh-CN" sz="2000" b="1" dirty="0">
                <a:solidFill>
                  <a:schemeClr val="accent6"/>
                </a:solidFill>
                <a:ea typeface="新宋体" panose="02010609030101010101" pitchFamily="49" charset="-122"/>
              </a:rPr>
              <a:t>   //a~z</a:t>
            </a:r>
            <a:r>
              <a:rPr lang="zh-CN" altLang="en-US" sz="2000" b="1" dirty="0">
                <a:solidFill>
                  <a:schemeClr val="accent6"/>
                </a:solidFill>
                <a:ea typeface="新宋体" panose="02010609030101010101" pitchFamily="49" charset="-122"/>
              </a:rPr>
              <a:t>分别对应</a:t>
            </a:r>
            <a:r>
              <a:rPr lang="en-US" altLang="zh-CN" sz="2000" b="1" dirty="0">
                <a:solidFill>
                  <a:schemeClr val="accent6"/>
                </a:solidFill>
                <a:ea typeface="新宋体" panose="02010609030101010101" pitchFamily="49" charset="-122"/>
              </a:rPr>
              <a:t>26~51</a:t>
            </a:r>
          </a:p>
          <a:p>
            <a:r>
              <a:rPr lang="en-US" altLang="zh-CN" sz="2000" b="1" dirty="0">
                <a:ea typeface="新宋体" panose="02010609030101010101" pitchFamily="49" charset="-122"/>
              </a:rPr>
              <a:t>      }</a:t>
            </a:r>
          </a:p>
          <a:p>
            <a:r>
              <a:rPr lang="en-US" altLang="zh-CN" sz="2000" b="1" dirty="0">
                <a:ea typeface="新宋体" panose="02010609030101010101" pitchFamily="49" charset="-122"/>
              </a:rPr>
              <a:t>      </a:t>
            </a:r>
            <a:r>
              <a:rPr lang="en-US" altLang="zh-CN" sz="2000" b="1" dirty="0">
                <a:solidFill>
                  <a:srgbClr val="7030A0"/>
                </a:solidFill>
                <a:ea typeface="新宋体" panose="02010609030101010101" pitchFamily="49" charset="-122"/>
              </a:rPr>
              <a:t>else if </a:t>
            </a:r>
            <a:r>
              <a:rPr lang="en-US" altLang="zh-CN" sz="2000" b="1" dirty="0">
                <a:ea typeface="新宋体" panose="02010609030101010101" pitchFamily="49" charset="-122"/>
              </a:rPr>
              <a:t>(S[ </a:t>
            </a:r>
            <a:r>
              <a:rPr lang="en-US" altLang="zh-CN" sz="2000" b="1" dirty="0">
                <a:solidFill>
                  <a:srgbClr val="00B0F0"/>
                </a:solidFill>
                <a:ea typeface="新宋体" panose="02010609030101010101" pitchFamily="49" charset="-122"/>
              </a:rPr>
              <a:t>i </a:t>
            </a:r>
            <a:r>
              <a:rPr lang="en-US" altLang="zh-CN" sz="2000" b="1" dirty="0">
                <a:ea typeface="新宋体" panose="02010609030101010101" pitchFamily="49" charset="-122"/>
              </a:rPr>
              <a:t>] &gt;= '</a:t>
            </a:r>
            <a:r>
              <a:rPr lang="en-US" altLang="zh-CN" sz="2000" b="1" dirty="0">
                <a:solidFill>
                  <a:schemeClr val="accent2"/>
                </a:solidFill>
                <a:ea typeface="新宋体" panose="02010609030101010101" pitchFamily="49" charset="-122"/>
              </a:rPr>
              <a:t>0</a:t>
            </a:r>
            <a:r>
              <a:rPr lang="en-US" altLang="zh-CN" sz="2000" b="1" dirty="0">
                <a:ea typeface="新宋体" panose="02010609030101010101" pitchFamily="49" charset="-122"/>
              </a:rPr>
              <a:t>' &amp;&amp; S[ </a:t>
            </a:r>
            <a:r>
              <a:rPr lang="en-US" altLang="zh-CN" sz="2000" b="1" dirty="0">
                <a:solidFill>
                  <a:srgbClr val="00B0F0"/>
                </a:solidFill>
                <a:ea typeface="新宋体" panose="02010609030101010101" pitchFamily="49" charset="-122"/>
              </a:rPr>
              <a:t>i </a:t>
            </a:r>
            <a:r>
              <a:rPr lang="en-US" altLang="zh-CN" sz="2000" b="1" dirty="0">
                <a:ea typeface="新宋体" panose="02010609030101010101" pitchFamily="49" charset="-122"/>
              </a:rPr>
              <a:t>] &lt;= '</a:t>
            </a:r>
            <a:r>
              <a:rPr lang="en-US" altLang="zh-CN" sz="2000" b="1" dirty="0">
                <a:solidFill>
                  <a:schemeClr val="accent2"/>
                </a:solidFill>
                <a:ea typeface="新宋体" panose="02010609030101010101" pitchFamily="49" charset="-122"/>
              </a:rPr>
              <a:t>9</a:t>
            </a:r>
            <a:r>
              <a:rPr lang="en-US" altLang="zh-CN" sz="2000" b="1" dirty="0">
                <a:ea typeface="新宋体" panose="02010609030101010101" pitchFamily="49" charset="-122"/>
              </a:rPr>
              <a:t>') {</a:t>
            </a:r>
          </a:p>
          <a:p>
            <a:r>
              <a:rPr lang="en-US" altLang="zh-CN" sz="2000" b="1" dirty="0">
                <a:solidFill>
                  <a:srgbClr val="00B0F0"/>
                </a:solidFill>
                <a:ea typeface="新宋体" panose="02010609030101010101" pitchFamily="49" charset="-122"/>
              </a:rPr>
              <a:t>      id </a:t>
            </a:r>
            <a:r>
              <a:rPr lang="en-US" altLang="zh-CN" sz="2000" b="1" dirty="0">
                <a:ea typeface="新宋体" panose="02010609030101010101" pitchFamily="49" charset="-122"/>
              </a:rPr>
              <a:t>= </a:t>
            </a:r>
            <a:r>
              <a:rPr lang="en-US" altLang="zh-CN" sz="2000" b="1" dirty="0">
                <a:solidFill>
                  <a:srgbClr val="00B0F0"/>
                </a:solidFill>
                <a:ea typeface="新宋体" panose="02010609030101010101" pitchFamily="49" charset="-122"/>
              </a:rPr>
              <a:t>id</a:t>
            </a:r>
            <a:r>
              <a:rPr lang="en-US" altLang="zh-CN" sz="2000" b="1" dirty="0">
                <a:ea typeface="新宋体" panose="02010609030101010101" pitchFamily="49" charset="-122"/>
              </a:rPr>
              <a:t> * 62 + S[ </a:t>
            </a:r>
            <a:r>
              <a:rPr lang="en-US" altLang="zh-CN" sz="2000" b="1" dirty="0">
                <a:solidFill>
                  <a:srgbClr val="00B0F0"/>
                </a:solidFill>
                <a:ea typeface="新宋体" panose="02010609030101010101" pitchFamily="49" charset="-122"/>
              </a:rPr>
              <a:t>i </a:t>
            </a:r>
            <a:r>
              <a:rPr lang="en-US" altLang="zh-CN" sz="2000" b="1" dirty="0">
                <a:ea typeface="新宋体" panose="02010609030101010101" pitchFamily="49" charset="-122"/>
              </a:rPr>
              <a:t>] - '0’;</a:t>
            </a:r>
            <a:r>
              <a:rPr lang="en-US" altLang="zh-CN" sz="2000" b="1" dirty="0">
                <a:solidFill>
                  <a:schemeClr val="accent6"/>
                </a:solidFill>
                <a:ea typeface="新宋体" panose="02010609030101010101" pitchFamily="49" charset="-122"/>
              </a:rPr>
              <a:t>   //0~9</a:t>
            </a:r>
            <a:r>
              <a:rPr lang="zh-CN" altLang="en-US" sz="2000" b="1" dirty="0">
                <a:solidFill>
                  <a:schemeClr val="accent6"/>
                </a:solidFill>
                <a:ea typeface="新宋体" panose="02010609030101010101" pitchFamily="49" charset="-122"/>
              </a:rPr>
              <a:t>分别对应</a:t>
            </a:r>
            <a:r>
              <a:rPr lang="en-US" altLang="zh-CN" sz="2000" b="1" dirty="0">
                <a:solidFill>
                  <a:schemeClr val="accent6"/>
                </a:solidFill>
                <a:ea typeface="新宋体" panose="02010609030101010101" pitchFamily="49" charset="-122"/>
              </a:rPr>
              <a:t>52~61</a:t>
            </a:r>
          </a:p>
          <a:p>
            <a:r>
              <a:rPr lang="en-US" altLang="zh-CN" sz="2000" b="1" dirty="0">
                <a:ea typeface="新宋体" panose="02010609030101010101" pitchFamily="49" charset="-122"/>
              </a:rPr>
              <a:t>      }</a:t>
            </a:r>
          </a:p>
          <a:p>
            <a:r>
              <a:rPr lang="en-US" altLang="zh-CN" sz="2000" b="1" dirty="0">
                <a:ea typeface="新宋体" panose="02010609030101010101" pitchFamily="49" charset="-122"/>
              </a:rPr>
              <a:t>   }</a:t>
            </a:r>
          </a:p>
          <a:p>
            <a:r>
              <a:rPr lang="en-US" altLang="zh-CN" sz="2000" b="1" dirty="0">
                <a:ea typeface="新宋体" panose="02010609030101010101" pitchFamily="49" charset="-122"/>
              </a:rPr>
              <a:t>  </a:t>
            </a:r>
            <a:r>
              <a:rPr lang="en-US" altLang="zh-CN" sz="2000" b="1" dirty="0">
                <a:solidFill>
                  <a:srgbClr val="7030A0"/>
                </a:solidFill>
                <a:ea typeface="新宋体" panose="02010609030101010101" pitchFamily="49" charset="-122"/>
              </a:rPr>
              <a:t>return</a:t>
            </a:r>
            <a:r>
              <a:rPr lang="en-US" altLang="zh-CN" sz="2000" b="1" dirty="0">
                <a:ea typeface="新宋体" panose="02010609030101010101" pitchFamily="49" charset="-122"/>
              </a:rPr>
              <a:t> id;</a:t>
            </a:r>
          </a:p>
          <a:p>
            <a:r>
              <a:rPr lang="en-US" altLang="zh-CN" sz="2000" b="1" dirty="0">
                <a:ea typeface="新宋体" panose="02010609030101010101" pitchFamily="49" charset="-122"/>
              </a:rPr>
              <a:t>}</a:t>
            </a:r>
            <a:endParaRPr lang="zh-CN" altLang="en-US" sz="2000" b="1" dirty="0">
              <a:ea typeface="新宋体" panose="02010609030101010101" pitchFamily="49" charset="-122"/>
            </a:endParaRPr>
          </a:p>
        </p:txBody>
      </p:sp>
      <p:sp>
        <p:nvSpPr>
          <p:cNvPr id="4" name="文本框 3">
            <a:extLst>
              <a:ext uri="{FF2B5EF4-FFF2-40B4-BE49-F238E27FC236}">
                <a16:creationId xmlns:a16="http://schemas.microsoft.com/office/drawing/2014/main" id="{C11CD84F-30B4-4ABC-9527-086E6DAD426F}"/>
              </a:ext>
            </a:extLst>
          </p:cNvPr>
          <p:cNvSpPr txBox="1"/>
          <p:nvPr/>
        </p:nvSpPr>
        <p:spPr>
          <a:xfrm>
            <a:off x="109330" y="208722"/>
            <a:ext cx="2385589" cy="461665"/>
          </a:xfrm>
          <a:prstGeom prst="rect">
            <a:avLst/>
          </a:prstGeom>
          <a:noFill/>
        </p:spPr>
        <p:txBody>
          <a:bodyPr wrap="none" rtlCol="0">
            <a:spAutoFit/>
          </a:bodyPr>
          <a:lstStyle/>
          <a:p>
            <a:r>
              <a:rPr lang="zh-CN" altLang="en-US" sz="2400" dirty="0">
                <a:solidFill>
                  <a:srgbClr val="C00000"/>
                </a:solidFill>
              </a:rPr>
              <a:t>字符串</a:t>
            </a:r>
            <a:r>
              <a:rPr lang="en-US" altLang="zh-CN" sz="2400" dirty="0">
                <a:solidFill>
                  <a:srgbClr val="C00000"/>
                </a:solidFill>
              </a:rPr>
              <a:t>Hash</a:t>
            </a:r>
            <a:r>
              <a:rPr lang="zh-CN" altLang="en-US" sz="2400" dirty="0">
                <a:solidFill>
                  <a:srgbClr val="C00000"/>
                </a:solidFill>
              </a:rPr>
              <a:t>初步</a:t>
            </a:r>
          </a:p>
        </p:txBody>
      </p:sp>
    </p:spTree>
    <p:extLst>
      <p:ext uri="{BB962C8B-B14F-4D97-AF65-F5344CB8AC3E}">
        <p14:creationId xmlns:p14="http://schemas.microsoft.com/office/powerpoint/2010/main" val="4196301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FFFF8"/>
        </a:solidFill>
        <a:effectLst/>
      </p:bgPr>
    </p:bg>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C11CD84F-30B4-4ABC-9527-086E6DAD426F}"/>
              </a:ext>
            </a:extLst>
          </p:cNvPr>
          <p:cNvSpPr txBox="1"/>
          <p:nvPr/>
        </p:nvSpPr>
        <p:spPr>
          <a:xfrm>
            <a:off x="109330" y="208722"/>
            <a:ext cx="2385589" cy="461665"/>
          </a:xfrm>
          <a:prstGeom prst="rect">
            <a:avLst/>
          </a:prstGeom>
          <a:noFill/>
        </p:spPr>
        <p:txBody>
          <a:bodyPr wrap="none" rtlCol="0">
            <a:spAutoFit/>
          </a:bodyPr>
          <a:lstStyle/>
          <a:p>
            <a:r>
              <a:rPr lang="zh-CN" altLang="en-US" sz="2400" dirty="0">
                <a:solidFill>
                  <a:srgbClr val="C00000"/>
                </a:solidFill>
              </a:rPr>
              <a:t>字符串</a:t>
            </a:r>
            <a:r>
              <a:rPr lang="en-US" altLang="zh-CN" sz="2400" dirty="0">
                <a:solidFill>
                  <a:srgbClr val="C00000"/>
                </a:solidFill>
              </a:rPr>
              <a:t>Hash</a:t>
            </a:r>
            <a:r>
              <a:rPr lang="zh-CN" altLang="en-US" sz="2400" dirty="0">
                <a:solidFill>
                  <a:srgbClr val="C00000"/>
                </a:solidFill>
              </a:rPr>
              <a:t>初步</a:t>
            </a:r>
          </a:p>
        </p:txBody>
      </p:sp>
      <p:sp>
        <p:nvSpPr>
          <p:cNvPr id="3" name="文本框 2">
            <a:extLst>
              <a:ext uri="{FF2B5EF4-FFF2-40B4-BE49-F238E27FC236}">
                <a16:creationId xmlns:a16="http://schemas.microsoft.com/office/drawing/2014/main" id="{68BC5E28-CAFF-4DA7-BC7E-BCC46415A6DE}"/>
              </a:ext>
            </a:extLst>
          </p:cNvPr>
          <p:cNvSpPr txBox="1"/>
          <p:nvPr/>
        </p:nvSpPr>
        <p:spPr>
          <a:xfrm>
            <a:off x="503026" y="1039719"/>
            <a:ext cx="5763116" cy="400110"/>
          </a:xfrm>
          <a:prstGeom prst="rect">
            <a:avLst/>
          </a:prstGeom>
          <a:noFill/>
        </p:spPr>
        <p:txBody>
          <a:bodyPr wrap="none" rtlCol="0">
            <a:spAutoFit/>
          </a:bodyPr>
          <a:lstStyle/>
          <a:p>
            <a:r>
              <a:rPr lang="zh-CN" altLang="en-US" sz="2000" dirty="0"/>
              <a:t>例如：有五个人的身高分别为</a:t>
            </a:r>
            <a:r>
              <a:rPr lang="en-US" altLang="zh-CN" sz="2000" dirty="0"/>
              <a:t>170,168,186,170,172</a:t>
            </a:r>
            <a:endParaRPr lang="zh-CN" altLang="en-US" sz="2000" dirty="0"/>
          </a:p>
        </p:txBody>
      </p:sp>
      <p:sp>
        <p:nvSpPr>
          <p:cNvPr id="5" name="文本框 4">
            <a:extLst>
              <a:ext uri="{FF2B5EF4-FFF2-40B4-BE49-F238E27FC236}">
                <a16:creationId xmlns:a16="http://schemas.microsoft.com/office/drawing/2014/main" id="{BA6D1D8A-4AA8-4C59-B957-C902EAEDB778}"/>
              </a:ext>
            </a:extLst>
          </p:cNvPr>
          <p:cNvSpPr txBox="1"/>
          <p:nvPr/>
        </p:nvSpPr>
        <p:spPr>
          <a:xfrm>
            <a:off x="1187269" y="1390996"/>
            <a:ext cx="8109912" cy="400110"/>
          </a:xfrm>
          <a:prstGeom prst="rect">
            <a:avLst/>
          </a:prstGeom>
          <a:noFill/>
        </p:spPr>
        <p:txBody>
          <a:bodyPr wrap="none" rtlCol="0">
            <a:spAutoFit/>
          </a:bodyPr>
          <a:lstStyle/>
          <a:p>
            <a:r>
              <a:rPr lang="zh-CN" altLang="en-US" sz="2000" dirty="0"/>
              <a:t>怎么把这组身高存到一个数组里并能通过名字快速查找到对应的身高</a:t>
            </a:r>
            <a:r>
              <a:rPr lang="zh-CN" altLang="en-US" dirty="0"/>
              <a:t>？</a:t>
            </a:r>
          </a:p>
        </p:txBody>
      </p:sp>
      <p:sp>
        <p:nvSpPr>
          <p:cNvPr id="2" name="文本框 1">
            <a:extLst>
              <a:ext uri="{FF2B5EF4-FFF2-40B4-BE49-F238E27FC236}">
                <a16:creationId xmlns:a16="http://schemas.microsoft.com/office/drawing/2014/main" id="{0187C055-66E9-4091-A6ED-15169C6515C8}"/>
              </a:ext>
            </a:extLst>
          </p:cNvPr>
          <p:cNvSpPr txBox="1"/>
          <p:nvPr/>
        </p:nvSpPr>
        <p:spPr>
          <a:xfrm>
            <a:off x="496486" y="670387"/>
            <a:ext cx="1980029" cy="400110"/>
          </a:xfrm>
          <a:prstGeom prst="rect">
            <a:avLst/>
          </a:prstGeom>
          <a:noFill/>
        </p:spPr>
        <p:txBody>
          <a:bodyPr wrap="none" rtlCol="0">
            <a:spAutoFit/>
          </a:bodyPr>
          <a:lstStyle/>
          <a:p>
            <a:r>
              <a:rPr lang="zh-CN" altLang="en-US" sz="2000" dirty="0"/>
              <a:t>回到前面的栗子</a:t>
            </a:r>
          </a:p>
        </p:txBody>
      </p:sp>
      <p:sp>
        <p:nvSpPr>
          <p:cNvPr id="6" name="文本框 5">
            <a:extLst>
              <a:ext uri="{FF2B5EF4-FFF2-40B4-BE49-F238E27FC236}">
                <a16:creationId xmlns:a16="http://schemas.microsoft.com/office/drawing/2014/main" id="{CC0CF45B-CF6A-465F-B416-C350339FC73B}"/>
              </a:ext>
            </a:extLst>
          </p:cNvPr>
          <p:cNvSpPr txBox="1"/>
          <p:nvPr/>
        </p:nvSpPr>
        <p:spPr>
          <a:xfrm>
            <a:off x="1187268" y="1760328"/>
            <a:ext cx="5057795" cy="400110"/>
          </a:xfrm>
          <a:prstGeom prst="rect">
            <a:avLst/>
          </a:prstGeom>
          <a:noFill/>
        </p:spPr>
        <p:txBody>
          <a:bodyPr wrap="none" rtlCol="0">
            <a:spAutoFit/>
          </a:bodyPr>
          <a:lstStyle/>
          <a:p>
            <a:r>
              <a:rPr lang="zh-CN" altLang="en-US" sz="2000" b="1" u="sng" dirty="0">
                <a:solidFill>
                  <a:schemeClr val="accent1"/>
                </a:solidFill>
              </a:rPr>
              <a:t>降低一下难度</a:t>
            </a:r>
            <a:r>
              <a:rPr lang="zh-CN" altLang="en-US" sz="2000" u="sng" dirty="0">
                <a:solidFill>
                  <a:schemeClr val="accent1"/>
                </a:solidFill>
              </a:rPr>
              <a:t>，用拼音首字母大写代替名字</a:t>
            </a:r>
          </a:p>
        </p:txBody>
      </p:sp>
      <p:sp>
        <p:nvSpPr>
          <p:cNvPr id="7" name="矩形 6">
            <a:extLst>
              <a:ext uri="{FF2B5EF4-FFF2-40B4-BE49-F238E27FC236}">
                <a16:creationId xmlns:a16="http://schemas.microsoft.com/office/drawing/2014/main" id="{941E24C5-4584-4F68-944C-14683A015E5B}"/>
              </a:ext>
            </a:extLst>
          </p:cNvPr>
          <p:cNvSpPr/>
          <p:nvPr/>
        </p:nvSpPr>
        <p:spPr>
          <a:xfrm>
            <a:off x="1187268" y="2215727"/>
            <a:ext cx="11004732" cy="4401205"/>
          </a:xfrm>
          <a:prstGeom prst="rect">
            <a:avLst/>
          </a:prstGeom>
        </p:spPr>
        <p:txBody>
          <a:bodyPr wrap="square">
            <a:spAutoFit/>
          </a:bodyPr>
          <a:lstStyle/>
          <a:p>
            <a:r>
              <a:rPr lang="en-US" altLang="zh-CN" sz="2000" b="1" dirty="0">
                <a:solidFill>
                  <a:srgbClr val="808080"/>
                </a:solidFill>
                <a:ea typeface="Microsoft YaHei Light" panose="020B0502040204020203" pitchFamily="34" charset="-122"/>
              </a:rPr>
              <a:t>#include</a:t>
            </a:r>
            <a:r>
              <a:rPr lang="en-US" altLang="zh-CN" sz="2000" b="1" dirty="0">
                <a:solidFill>
                  <a:srgbClr val="A31515"/>
                </a:solidFill>
                <a:ea typeface="Microsoft YaHei Light" panose="020B0502040204020203" pitchFamily="34" charset="-122"/>
              </a:rPr>
              <a:t>&lt;iostream&gt;</a:t>
            </a:r>
            <a:endParaRPr lang="en-US" altLang="zh-CN" sz="2000" b="1" dirty="0">
              <a:solidFill>
                <a:srgbClr val="000000"/>
              </a:solidFill>
              <a:ea typeface="Microsoft YaHei Light" panose="020B0502040204020203" pitchFamily="34" charset="-122"/>
            </a:endParaRPr>
          </a:p>
          <a:p>
            <a:r>
              <a:rPr lang="en-US" altLang="zh-CN" sz="2000" b="1" dirty="0">
                <a:solidFill>
                  <a:srgbClr val="808080"/>
                </a:solidFill>
                <a:ea typeface="Microsoft YaHei Light" panose="020B0502040204020203" pitchFamily="34" charset="-122"/>
              </a:rPr>
              <a:t>#include</a:t>
            </a:r>
            <a:r>
              <a:rPr lang="en-US" altLang="zh-CN" sz="2000" b="1" dirty="0">
                <a:solidFill>
                  <a:srgbClr val="A31515"/>
                </a:solidFill>
                <a:ea typeface="Microsoft YaHei Light" panose="020B0502040204020203" pitchFamily="34" charset="-122"/>
              </a:rPr>
              <a:t>&lt;string&gt;  </a:t>
            </a:r>
            <a:r>
              <a:rPr lang="en-US" altLang="zh-CN" sz="1600" b="1" dirty="0">
                <a:solidFill>
                  <a:schemeClr val="accent6"/>
                </a:solidFill>
                <a:ea typeface="Microsoft YaHei Light" panose="020B0502040204020203" pitchFamily="34" charset="-122"/>
              </a:rPr>
              <a:t>//</a:t>
            </a:r>
            <a:r>
              <a:rPr lang="zh-CN" altLang="en-US" sz="1600" b="1" dirty="0">
                <a:solidFill>
                  <a:schemeClr val="accent6"/>
                </a:solidFill>
                <a:ea typeface="Microsoft YaHei Light" panose="020B0502040204020203" pitchFamily="34" charset="-122"/>
              </a:rPr>
              <a:t>用</a:t>
            </a:r>
            <a:r>
              <a:rPr lang="en-US" altLang="zh-CN" sz="1600" b="1" dirty="0">
                <a:solidFill>
                  <a:schemeClr val="accent6"/>
                </a:solidFill>
                <a:ea typeface="Microsoft YaHei Light" panose="020B0502040204020203" pitchFamily="34" charset="-122"/>
              </a:rPr>
              <a:t>string</a:t>
            </a:r>
            <a:r>
              <a:rPr lang="zh-CN" altLang="en-US" sz="1600" b="1" dirty="0">
                <a:solidFill>
                  <a:schemeClr val="accent6"/>
                </a:solidFill>
                <a:ea typeface="Microsoft YaHei Light" panose="020B0502040204020203" pitchFamily="34" charset="-122"/>
              </a:rPr>
              <a:t>偷一下懒</a:t>
            </a:r>
            <a:endParaRPr lang="en-US" altLang="zh-CN" sz="1600" b="1" dirty="0">
              <a:solidFill>
                <a:schemeClr val="accent6"/>
              </a:solidFill>
              <a:ea typeface="Microsoft YaHei Light" panose="020B0502040204020203" pitchFamily="34" charset="-122"/>
            </a:endParaRPr>
          </a:p>
          <a:p>
            <a:r>
              <a:rPr lang="en-US" altLang="zh-CN" sz="2000" b="1" dirty="0">
                <a:solidFill>
                  <a:srgbClr val="0000FF"/>
                </a:solidFill>
                <a:ea typeface="Microsoft YaHei Light" panose="020B0502040204020203" pitchFamily="34" charset="-122"/>
              </a:rPr>
              <a:t>using</a:t>
            </a:r>
            <a:r>
              <a:rPr lang="en-US" altLang="zh-CN" sz="2000" b="1" dirty="0">
                <a:solidFill>
                  <a:srgbClr val="000000"/>
                </a:solidFill>
                <a:ea typeface="Microsoft YaHei Light" panose="020B0502040204020203" pitchFamily="34" charset="-122"/>
              </a:rPr>
              <a:t> </a:t>
            </a:r>
            <a:r>
              <a:rPr lang="en-US" altLang="zh-CN" sz="2000" b="1" dirty="0">
                <a:solidFill>
                  <a:srgbClr val="0000FF"/>
                </a:solidFill>
                <a:ea typeface="Microsoft YaHei Light" panose="020B0502040204020203" pitchFamily="34" charset="-122"/>
              </a:rPr>
              <a:t>namespace</a:t>
            </a:r>
            <a:r>
              <a:rPr lang="en-US" altLang="zh-CN" sz="2000" b="1" dirty="0">
                <a:solidFill>
                  <a:srgbClr val="000000"/>
                </a:solidFill>
                <a:ea typeface="Microsoft YaHei Light" panose="020B0502040204020203" pitchFamily="34" charset="-122"/>
              </a:rPr>
              <a:t> std;</a:t>
            </a:r>
          </a:p>
          <a:p>
            <a:r>
              <a:rPr lang="en-US" altLang="zh-CN" sz="2000" b="1" dirty="0">
                <a:solidFill>
                  <a:srgbClr val="0000FF"/>
                </a:solidFill>
                <a:ea typeface="Microsoft YaHei Light" panose="020B0502040204020203" pitchFamily="34" charset="-122"/>
              </a:rPr>
              <a:t>const</a:t>
            </a:r>
            <a:r>
              <a:rPr lang="en-US" altLang="zh-CN" sz="2000" b="1" dirty="0">
                <a:solidFill>
                  <a:srgbClr val="000000"/>
                </a:solidFill>
                <a:ea typeface="Microsoft YaHei Light" panose="020B0502040204020203" pitchFamily="34" charset="-122"/>
              </a:rPr>
              <a:t> </a:t>
            </a:r>
            <a:r>
              <a:rPr lang="en-US" altLang="zh-CN" sz="2000" b="1" dirty="0">
                <a:solidFill>
                  <a:srgbClr val="0000FF"/>
                </a:solidFill>
                <a:ea typeface="Microsoft YaHei Light" panose="020B0502040204020203" pitchFamily="34" charset="-122"/>
              </a:rPr>
              <a:t>int</a:t>
            </a:r>
            <a:r>
              <a:rPr lang="en-US" altLang="zh-CN" sz="2000" b="1" dirty="0">
                <a:solidFill>
                  <a:srgbClr val="000000"/>
                </a:solidFill>
                <a:ea typeface="Microsoft YaHei Light" panose="020B0502040204020203" pitchFamily="34" charset="-122"/>
              </a:rPr>
              <a:t> Tsize = 26 * 26 * 26;</a:t>
            </a:r>
            <a:r>
              <a:rPr lang="en-US" altLang="zh-CN" sz="2000" b="1" dirty="0">
                <a:solidFill>
                  <a:schemeClr val="accent6"/>
                </a:solidFill>
                <a:ea typeface="Microsoft YaHei Light" panose="020B0502040204020203" pitchFamily="34" charset="-122"/>
              </a:rPr>
              <a:t>//</a:t>
            </a:r>
            <a:r>
              <a:rPr lang="zh-CN" altLang="en-US" sz="1600" b="1" dirty="0">
                <a:solidFill>
                  <a:schemeClr val="accent6"/>
                </a:solidFill>
                <a:ea typeface="Microsoft YaHei Light" panose="020B0502040204020203" pitchFamily="34" charset="-122"/>
              </a:rPr>
              <a:t>散列表表长，</a:t>
            </a:r>
            <a:r>
              <a:rPr lang="en-US" altLang="zh-CN" sz="1600" b="1" dirty="0">
                <a:solidFill>
                  <a:schemeClr val="accent6"/>
                </a:solidFill>
                <a:ea typeface="Microsoft YaHei Light" panose="020B0502040204020203" pitchFamily="34" charset="-122"/>
              </a:rPr>
              <a:t>26*26*26</a:t>
            </a:r>
            <a:r>
              <a:rPr lang="zh-CN" altLang="en-US" sz="1600" b="1" dirty="0">
                <a:solidFill>
                  <a:schemeClr val="accent6"/>
                </a:solidFill>
                <a:ea typeface="Microsoft YaHei Light" panose="020B0502040204020203" pitchFamily="34" charset="-122"/>
              </a:rPr>
              <a:t>能将由三位以内的</a:t>
            </a:r>
            <a:r>
              <a:rPr lang="en-US" altLang="zh-CN" sz="1600" b="1" dirty="0">
                <a:solidFill>
                  <a:schemeClr val="accent6"/>
                </a:solidFill>
                <a:ea typeface="Microsoft YaHei Light" panose="020B0502040204020203" pitchFamily="34" charset="-122"/>
              </a:rPr>
              <a:t>26</a:t>
            </a:r>
            <a:r>
              <a:rPr lang="zh-CN" altLang="en-US" sz="1600" b="1" dirty="0">
                <a:solidFill>
                  <a:schemeClr val="accent6"/>
                </a:solidFill>
                <a:ea typeface="Microsoft YaHei Light" panose="020B0502040204020203" pitchFamily="34" charset="-122"/>
              </a:rPr>
              <a:t>进制数转化而成的十进制数全覆盖</a:t>
            </a:r>
            <a:endParaRPr lang="en-US" altLang="zh-CN" sz="2000" b="1" dirty="0">
              <a:solidFill>
                <a:schemeClr val="accent6"/>
              </a:solidFill>
              <a:ea typeface="Microsoft YaHei Light" panose="020B0502040204020203" pitchFamily="34" charset="-122"/>
            </a:endParaRPr>
          </a:p>
          <a:p>
            <a:r>
              <a:rPr lang="en-US" altLang="zh-CN" sz="2000" b="1" dirty="0">
                <a:solidFill>
                  <a:srgbClr val="0000FF"/>
                </a:solidFill>
                <a:ea typeface="Microsoft YaHei Light" panose="020B0502040204020203" pitchFamily="34" charset="-122"/>
              </a:rPr>
              <a:t>int</a:t>
            </a:r>
            <a:r>
              <a:rPr lang="en-US" altLang="zh-CN" sz="2000" b="1" dirty="0">
                <a:solidFill>
                  <a:srgbClr val="000000"/>
                </a:solidFill>
                <a:ea typeface="Microsoft YaHei Light" panose="020B0502040204020203" pitchFamily="34" charset="-122"/>
              </a:rPr>
              <a:t> hashTable[Tsize] = { 0 };</a:t>
            </a:r>
            <a:r>
              <a:rPr lang="en-US" altLang="zh-CN" sz="2000" b="1" dirty="0">
                <a:solidFill>
                  <a:schemeClr val="accent6"/>
                </a:solidFill>
                <a:ea typeface="Microsoft YaHei Light" panose="020B0502040204020203" pitchFamily="34" charset="-122"/>
              </a:rPr>
              <a:t>//</a:t>
            </a:r>
            <a:r>
              <a:rPr lang="zh-CN" altLang="en-US" sz="1600" b="1" dirty="0">
                <a:solidFill>
                  <a:schemeClr val="accent6"/>
                </a:solidFill>
                <a:ea typeface="Microsoft YaHei Light" panose="020B0502040204020203" pitchFamily="34" charset="-122"/>
              </a:rPr>
              <a:t>散列表，存储的是身高</a:t>
            </a:r>
            <a:endParaRPr lang="en-US" altLang="zh-CN" sz="2000" b="1" dirty="0">
              <a:solidFill>
                <a:schemeClr val="accent6"/>
              </a:solidFill>
              <a:ea typeface="Microsoft YaHei Light" panose="020B0502040204020203" pitchFamily="34" charset="-122"/>
            </a:endParaRPr>
          </a:p>
          <a:p>
            <a:endParaRPr lang="en-US" altLang="zh-CN" sz="2000" b="1" dirty="0">
              <a:solidFill>
                <a:srgbClr val="000000"/>
              </a:solidFill>
              <a:ea typeface="Microsoft YaHei Light" panose="020B0502040204020203" pitchFamily="34" charset="-122"/>
            </a:endParaRPr>
          </a:p>
          <a:p>
            <a:r>
              <a:rPr lang="en-US" altLang="zh-CN" sz="2000" b="1" dirty="0">
                <a:solidFill>
                  <a:srgbClr val="0000FF"/>
                </a:solidFill>
                <a:ea typeface="Microsoft YaHei Light" panose="020B0502040204020203" pitchFamily="34" charset="-122"/>
              </a:rPr>
              <a:t>int</a:t>
            </a:r>
            <a:r>
              <a:rPr lang="en-US" altLang="zh-CN" sz="2000" b="1" dirty="0">
                <a:solidFill>
                  <a:srgbClr val="000000"/>
                </a:solidFill>
                <a:ea typeface="Microsoft YaHei Light" panose="020B0502040204020203" pitchFamily="34" charset="-122"/>
              </a:rPr>
              <a:t> </a:t>
            </a:r>
            <a:r>
              <a:rPr lang="en-US" altLang="zh-CN" sz="2000" b="1" dirty="0">
                <a:solidFill>
                  <a:schemeClr val="accent2"/>
                </a:solidFill>
                <a:ea typeface="Microsoft YaHei Light" panose="020B0502040204020203" pitchFamily="34" charset="-122"/>
              </a:rPr>
              <a:t>hashFunc</a:t>
            </a:r>
            <a:r>
              <a:rPr lang="en-US" altLang="zh-CN" sz="2000" b="1" dirty="0">
                <a:solidFill>
                  <a:srgbClr val="000000"/>
                </a:solidFill>
                <a:ea typeface="Microsoft YaHei Light" panose="020B0502040204020203" pitchFamily="34" charset="-122"/>
              </a:rPr>
              <a:t>(</a:t>
            </a:r>
            <a:r>
              <a:rPr lang="en-US" altLang="zh-CN" sz="2000" b="1" dirty="0">
                <a:solidFill>
                  <a:schemeClr val="accent6">
                    <a:lumMod val="75000"/>
                  </a:schemeClr>
                </a:solidFill>
                <a:ea typeface="Microsoft YaHei Light" panose="020B0502040204020203" pitchFamily="34" charset="-122"/>
              </a:rPr>
              <a:t>string</a:t>
            </a:r>
            <a:r>
              <a:rPr lang="en-US" altLang="zh-CN" sz="2000" b="1" dirty="0">
                <a:solidFill>
                  <a:srgbClr val="000000"/>
                </a:solidFill>
                <a:ea typeface="Microsoft YaHei Light" panose="020B0502040204020203" pitchFamily="34" charset="-122"/>
              </a:rPr>
              <a:t> </a:t>
            </a:r>
            <a:r>
              <a:rPr lang="en-US" altLang="zh-CN" sz="2000" b="1" dirty="0">
                <a:solidFill>
                  <a:srgbClr val="808080"/>
                </a:solidFill>
                <a:ea typeface="Microsoft YaHei Light" panose="020B0502040204020203" pitchFamily="34" charset="-122"/>
              </a:rPr>
              <a:t>S</a:t>
            </a:r>
            <a:r>
              <a:rPr lang="en-US" altLang="zh-CN" sz="2000" b="1" dirty="0">
                <a:solidFill>
                  <a:srgbClr val="000000"/>
                </a:solidFill>
                <a:ea typeface="Microsoft YaHei Light" panose="020B0502040204020203" pitchFamily="34" charset="-122"/>
              </a:rPr>
              <a:t>) {  </a:t>
            </a:r>
            <a:r>
              <a:rPr lang="en-US" altLang="zh-CN" sz="1600" b="1" dirty="0">
                <a:solidFill>
                  <a:schemeClr val="accent6"/>
                </a:solidFill>
                <a:ea typeface="Microsoft YaHei Light" panose="020B0502040204020203" pitchFamily="34" charset="-122"/>
              </a:rPr>
              <a:t>//</a:t>
            </a:r>
            <a:r>
              <a:rPr lang="zh-CN" altLang="en-US" sz="1600" b="1" dirty="0">
                <a:solidFill>
                  <a:schemeClr val="accent6"/>
                </a:solidFill>
                <a:ea typeface="Microsoft YaHei Light" panose="020B0502040204020203" pitchFamily="34" charset="-122"/>
              </a:rPr>
              <a:t>散列函数，将类似 </a:t>
            </a:r>
            <a:r>
              <a:rPr lang="en-US" altLang="zh-CN" sz="1600" b="1" dirty="0">
                <a:solidFill>
                  <a:schemeClr val="accent6"/>
                </a:solidFill>
                <a:ea typeface="Microsoft YaHei Light" panose="020B0502040204020203" pitchFamily="34" charset="-122"/>
              </a:rPr>
              <a:t>WTZ </a:t>
            </a:r>
            <a:r>
              <a:rPr lang="zh-CN" altLang="en-US" sz="1600" b="1" dirty="0">
                <a:solidFill>
                  <a:schemeClr val="accent6"/>
                </a:solidFill>
                <a:ea typeface="Microsoft YaHei Light" panose="020B0502040204020203" pitchFamily="34" charset="-122"/>
              </a:rPr>
              <a:t>这样的缩写转化成整数</a:t>
            </a:r>
            <a:endParaRPr lang="en-US" altLang="zh-CN" sz="1600" b="1" dirty="0">
              <a:solidFill>
                <a:schemeClr val="accent6"/>
              </a:solidFill>
              <a:ea typeface="Microsoft YaHei Light" panose="020B0502040204020203" pitchFamily="34" charset="-122"/>
            </a:endParaRPr>
          </a:p>
          <a:p>
            <a:r>
              <a:rPr lang="en-US" altLang="zh-CN" sz="2000" b="1" dirty="0">
                <a:solidFill>
                  <a:srgbClr val="0000FF"/>
                </a:solidFill>
                <a:ea typeface="Microsoft YaHei Light" panose="020B0502040204020203" pitchFamily="34" charset="-122"/>
              </a:rPr>
              <a:t>   int</a:t>
            </a:r>
            <a:r>
              <a:rPr lang="en-US" altLang="zh-CN" sz="2000" b="1" dirty="0">
                <a:solidFill>
                  <a:srgbClr val="000000"/>
                </a:solidFill>
                <a:ea typeface="Microsoft YaHei Light" panose="020B0502040204020203" pitchFamily="34" charset="-122"/>
              </a:rPr>
              <a:t> </a:t>
            </a:r>
            <a:r>
              <a:rPr lang="en-US" altLang="zh-CN" sz="2000" b="1" dirty="0">
                <a:solidFill>
                  <a:srgbClr val="00B0F0"/>
                </a:solidFill>
                <a:ea typeface="Microsoft YaHei Light" panose="020B0502040204020203" pitchFamily="34" charset="-122"/>
              </a:rPr>
              <a:t>id</a:t>
            </a:r>
            <a:r>
              <a:rPr lang="en-US" altLang="zh-CN" sz="2000" b="1" dirty="0">
                <a:solidFill>
                  <a:srgbClr val="000000"/>
                </a:solidFill>
                <a:ea typeface="Microsoft YaHei Light" panose="020B0502040204020203" pitchFamily="34" charset="-122"/>
              </a:rPr>
              <a:t>=0;</a:t>
            </a:r>
          </a:p>
          <a:p>
            <a:r>
              <a:rPr lang="nn-NO" altLang="zh-CN" sz="2000" b="1" dirty="0">
                <a:solidFill>
                  <a:srgbClr val="0000FF"/>
                </a:solidFill>
                <a:ea typeface="Microsoft YaHei Light" panose="020B0502040204020203" pitchFamily="34" charset="-122"/>
              </a:rPr>
              <a:t>   </a:t>
            </a:r>
            <a:r>
              <a:rPr lang="nn-NO" altLang="zh-CN" sz="2000" b="1" dirty="0">
                <a:solidFill>
                  <a:srgbClr val="7030A0"/>
                </a:solidFill>
                <a:ea typeface="Microsoft YaHei Light" panose="020B0502040204020203" pitchFamily="34" charset="-122"/>
              </a:rPr>
              <a:t>for</a:t>
            </a:r>
            <a:r>
              <a:rPr lang="nn-NO" altLang="zh-CN" sz="2000" b="1" dirty="0">
                <a:solidFill>
                  <a:srgbClr val="000000"/>
                </a:solidFill>
                <a:ea typeface="Microsoft YaHei Light" panose="020B0502040204020203" pitchFamily="34" charset="-122"/>
              </a:rPr>
              <a:t> (</a:t>
            </a:r>
            <a:r>
              <a:rPr lang="nn-NO" altLang="zh-CN" sz="2000" b="1" dirty="0">
                <a:solidFill>
                  <a:srgbClr val="0000FF"/>
                </a:solidFill>
                <a:ea typeface="Microsoft YaHei Light" panose="020B0502040204020203" pitchFamily="34" charset="-122"/>
              </a:rPr>
              <a:t>int</a:t>
            </a:r>
            <a:r>
              <a:rPr lang="nn-NO" altLang="zh-CN" sz="2000" b="1" dirty="0">
                <a:solidFill>
                  <a:srgbClr val="000000"/>
                </a:solidFill>
                <a:ea typeface="Microsoft YaHei Light" panose="020B0502040204020203" pitchFamily="34" charset="-122"/>
              </a:rPr>
              <a:t> </a:t>
            </a:r>
            <a:r>
              <a:rPr lang="nn-NO" altLang="zh-CN" sz="2000" b="1" dirty="0">
                <a:solidFill>
                  <a:srgbClr val="00B0F0"/>
                </a:solidFill>
                <a:ea typeface="Microsoft YaHei Light" panose="020B0502040204020203" pitchFamily="34" charset="-122"/>
              </a:rPr>
              <a:t>i</a:t>
            </a:r>
            <a:r>
              <a:rPr lang="nn-NO" altLang="zh-CN" sz="2000" b="1" dirty="0">
                <a:solidFill>
                  <a:srgbClr val="000000"/>
                </a:solidFill>
                <a:ea typeface="Microsoft YaHei Light" panose="020B0502040204020203" pitchFamily="34" charset="-122"/>
              </a:rPr>
              <a:t> = 0; </a:t>
            </a:r>
            <a:r>
              <a:rPr lang="nn-NO" altLang="zh-CN" sz="2000" b="1" dirty="0">
                <a:solidFill>
                  <a:srgbClr val="00B0F0"/>
                </a:solidFill>
                <a:ea typeface="Microsoft YaHei Light" panose="020B0502040204020203" pitchFamily="34" charset="-122"/>
              </a:rPr>
              <a:t>i</a:t>
            </a:r>
            <a:r>
              <a:rPr lang="nn-NO" altLang="zh-CN" sz="2000" b="1" dirty="0">
                <a:solidFill>
                  <a:srgbClr val="000000"/>
                </a:solidFill>
                <a:ea typeface="Microsoft YaHei Light" panose="020B0502040204020203" pitchFamily="34" charset="-122"/>
              </a:rPr>
              <a:t> &lt; </a:t>
            </a:r>
            <a:r>
              <a:rPr lang="nn-NO" altLang="zh-CN" sz="2000" b="1" dirty="0">
                <a:solidFill>
                  <a:srgbClr val="808080"/>
                </a:solidFill>
                <a:ea typeface="Microsoft YaHei Light" panose="020B0502040204020203" pitchFamily="34" charset="-122"/>
              </a:rPr>
              <a:t>S</a:t>
            </a:r>
            <a:r>
              <a:rPr lang="nn-NO" altLang="zh-CN" sz="2000" b="1" dirty="0">
                <a:solidFill>
                  <a:srgbClr val="000000"/>
                </a:solidFill>
                <a:ea typeface="Microsoft YaHei Light" panose="020B0502040204020203" pitchFamily="34" charset="-122"/>
              </a:rPr>
              <a:t>.length(); </a:t>
            </a:r>
            <a:r>
              <a:rPr lang="nn-NO" altLang="zh-CN" sz="2000" b="1" dirty="0">
                <a:solidFill>
                  <a:srgbClr val="00B0F0"/>
                </a:solidFill>
                <a:ea typeface="Microsoft YaHei Light" panose="020B0502040204020203" pitchFamily="34" charset="-122"/>
              </a:rPr>
              <a:t>i</a:t>
            </a:r>
            <a:r>
              <a:rPr lang="nn-NO" altLang="zh-CN" sz="2000" b="1" dirty="0">
                <a:solidFill>
                  <a:srgbClr val="000000"/>
                </a:solidFill>
                <a:ea typeface="Microsoft YaHei Light" panose="020B0502040204020203" pitchFamily="34" charset="-122"/>
              </a:rPr>
              <a:t>++) {</a:t>
            </a:r>
          </a:p>
          <a:p>
            <a:r>
              <a:rPr lang="nn-NO" altLang="zh-CN" sz="2000" b="1" dirty="0">
                <a:solidFill>
                  <a:srgbClr val="000000"/>
                </a:solidFill>
                <a:ea typeface="Microsoft YaHei Light" panose="020B0502040204020203" pitchFamily="34" charset="-122"/>
              </a:rPr>
              <a:t>      if(S[</a:t>
            </a:r>
            <a:r>
              <a:rPr lang="nn-NO" altLang="zh-CN" sz="2000" b="1" dirty="0">
                <a:solidFill>
                  <a:srgbClr val="00B0F0"/>
                </a:solidFill>
                <a:ea typeface="Microsoft YaHei Light" panose="020B0502040204020203" pitchFamily="34" charset="-122"/>
              </a:rPr>
              <a:t>i</a:t>
            </a:r>
            <a:r>
              <a:rPr lang="nn-NO" altLang="zh-CN" sz="2000" b="1" dirty="0">
                <a:solidFill>
                  <a:srgbClr val="000000"/>
                </a:solidFill>
                <a:ea typeface="Microsoft YaHei Light" panose="020B0502040204020203" pitchFamily="34" charset="-122"/>
              </a:rPr>
              <a:t>]&gt;=</a:t>
            </a:r>
            <a:r>
              <a:rPr lang="zh-CN" altLang="en-US" sz="2000" b="1" dirty="0">
                <a:solidFill>
                  <a:srgbClr val="000000"/>
                </a:solidFill>
                <a:ea typeface="Microsoft YaHei Light" panose="020B0502040204020203" pitchFamily="34" charset="-122"/>
              </a:rPr>
              <a:t>‘</a:t>
            </a:r>
            <a:r>
              <a:rPr lang="en-US" altLang="zh-CN" sz="2000" b="1" dirty="0">
                <a:solidFill>
                  <a:srgbClr val="000000"/>
                </a:solidFill>
                <a:ea typeface="Microsoft YaHei Light" panose="020B0502040204020203" pitchFamily="34" charset="-122"/>
              </a:rPr>
              <a:t>a’&amp;&amp; S[</a:t>
            </a:r>
            <a:r>
              <a:rPr lang="en-US" altLang="zh-CN" sz="2000" b="1" dirty="0">
                <a:solidFill>
                  <a:srgbClr val="00B0F0"/>
                </a:solidFill>
                <a:ea typeface="Microsoft YaHei Light" panose="020B0502040204020203" pitchFamily="34" charset="-122"/>
              </a:rPr>
              <a:t>i</a:t>
            </a:r>
            <a:r>
              <a:rPr lang="en-US" altLang="zh-CN" sz="2000" b="1" dirty="0">
                <a:solidFill>
                  <a:srgbClr val="000000"/>
                </a:solidFill>
                <a:ea typeface="Microsoft YaHei Light" panose="020B0502040204020203" pitchFamily="34" charset="-122"/>
              </a:rPr>
              <a:t>]&lt;=‘z’)S[</a:t>
            </a:r>
            <a:r>
              <a:rPr lang="en-US" altLang="zh-CN" sz="2000" b="1" dirty="0">
                <a:solidFill>
                  <a:srgbClr val="00B0F0"/>
                </a:solidFill>
                <a:ea typeface="Microsoft YaHei Light" panose="020B0502040204020203" pitchFamily="34" charset="-122"/>
              </a:rPr>
              <a:t>i</a:t>
            </a:r>
            <a:r>
              <a:rPr lang="en-US" altLang="zh-CN" sz="2000" b="1" dirty="0">
                <a:solidFill>
                  <a:srgbClr val="000000"/>
                </a:solidFill>
                <a:ea typeface="Microsoft YaHei Light" panose="020B0502040204020203" pitchFamily="34" charset="-122"/>
              </a:rPr>
              <a:t>]</a:t>
            </a:r>
            <a:r>
              <a:rPr lang="zh-CN" altLang="en-US" sz="2000" b="1" dirty="0">
                <a:solidFill>
                  <a:srgbClr val="000000"/>
                </a:solidFill>
                <a:ea typeface="Microsoft YaHei Light" panose="020B0502040204020203" pitchFamily="34" charset="-122"/>
              </a:rPr>
              <a:t> </a:t>
            </a:r>
            <a:r>
              <a:rPr lang="en-US" altLang="zh-CN" sz="2000" b="1" dirty="0">
                <a:solidFill>
                  <a:srgbClr val="000000"/>
                </a:solidFill>
                <a:ea typeface="Microsoft YaHei Light" panose="020B0502040204020203" pitchFamily="34" charset="-122"/>
              </a:rPr>
              <a:t>-=</a:t>
            </a:r>
            <a:r>
              <a:rPr lang="zh-CN" altLang="en-US" sz="2000" b="1" dirty="0">
                <a:solidFill>
                  <a:srgbClr val="000000"/>
                </a:solidFill>
                <a:ea typeface="Microsoft YaHei Light" panose="020B0502040204020203" pitchFamily="34" charset="-122"/>
              </a:rPr>
              <a:t> </a:t>
            </a:r>
            <a:r>
              <a:rPr lang="en-US" altLang="zh-CN" sz="2000" b="1" dirty="0">
                <a:solidFill>
                  <a:srgbClr val="000000"/>
                </a:solidFill>
                <a:ea typeface="Microsoft YaHei Light" panose="020B0502040204020203" pitchFamily="34" charset="-122"/>
              </a:rPr>
              <a:t>32;  </a:t>
            </a:r>
            <a:r>
              <a:rPr lang="en-US" altLang="zh-CN" sz="1600" b="1" dirty="0">
                <a:solidFill>
                  <a:schemeClr val="accent6"/>
                </a:solidFill>
                <a:ea typeface="Microsoft YaHei Light" panose="020B0502040204020203" pitchFamily="34" charset="-122"/>
              </a:rPr>
              <a:t>//</a:t>
            </a:r>
            <a:r>
              <a:rPr lang="zh-CN" altLang="en-US" sz="1600" b="1" dirty="0">
                <a:solidFill>
                  <a:schemeClr val="accent6"/>
                </a:solidFill>
                <a:ea typeface="Microsoft YaHei Light" panose="020B0502040204020203" pitchFamily="34" charset="-122"/>
              </a:rPr>
              <a:t>设置成对大小写不敏感</a:t>
            </a:r>
            <a:endParaRPr lang="nn-NO" altLang="zh-CN" sz="2000" b="1" dirty="0">
              <a:solidFill>
                <a:schemeClr val="accent6"/>
              </a:solidFill>
              <a:ea typeface="Microsoft YaHei Light" panose="020B0502040204020203" pitchFamily="34" charset="-122"/>
            </a:endParaRPr>
          </a:p>
          <a:p>
            <a:r>
              <a:rPr lang="en-US" altLang="zh-CN" sz="2000" b="1" dirty="0">
                <a:solidFill>
                  <a:srgbClr val="000000"/>
                </a:solidFill>
                <a:ea typeface="Microsoft YaHei Light" panose="020B0502040204020203" pitchFamily="34" charset="-122"/>
              </a:rPr>
              <a:t>      </a:t>
            </a:r>
            <a:r>
              <a:rPr lang="en-US" altLang="zh-CN" sz="2000" b="1" dirty="0">
                <a:solidFill>
                  <a:srgbClr val="00B0F0"/>
                </a:solidFill>
                <a:ea typeface="Microsoft YaHei Light" panose="020B0502040204020203" pitchFamily="34" charset="-122"/>
              </a:rPr>
              <a:t>id</a:t>
            </a:r>
            <a:r>
              <a:rPr lang="en-US" altLang="zh-CN" sz="2000" b="1" dirty="0">
                <a:solidFill>
                  <a:srgbClr val="000000"/>
                </a:solidFill>
                <a:ea typeface="Microsoft YaHei Light" panose="020B0502040204020203" pitchFamily="34" charset="-122"/>
              </a:rPr>
              <a:t> = </a:t>
            </a:r>
            <a:r>
              <a:rPr lang="en-US" altLang="zh-CN" sz="2000" b="1" dirty="0">
                <a:solidFill>
                  <a:srgbClr val="00B0F0"/>
                </a:solidFill>
                <a:ea typeface="Microsoft YaHei Light" panose="020B0502040204020203" pitchFamily="34" charset="-122"/>
              </a:rPr>
              <a:t>id</a:t>
            </a:r>
            <a:r>
              <a:rPr lang="en-US" altLang="zh-CN" sz="2000" b="1" dirty="0">
                <a:solidFill>
                  <a:srgbClr val="000000"/>
                </a:solidFill>
                <a:ea typeface="Microsoft YaHei Light" panose="020B0502040204020203" pitchFamily="34" charset="-122"/>
              </a:rPr>
              <a:t> * 26 + </a:t>
            </a:r>
            <a:r>
              <a:rPr lang="en-US" altLang="zh-CN" sz="2000" b="1" dirty="0">
                <a:solidFill>
                  <a:srgbClr val="808080"/>
                </a:solidFill>
                <a:ea typeface="Microsoft YaHei Light" panose="020B0502040204020203" pitchFamily="34" charset="-122"/>
              </a:rPr>
              <a:t>S</a:t>
            </a:r>
            <a:r>
              <a:rPr lang="en-US" altLang="zh-CN" sz="2000" b="1" dirty="0">
                <a:ea typeface="Microsoft YaHei Light" panose="020B0502040204020203" pitchFamily="34" charset="-122"/>
              </a:rPr>
              <a:t>[</a:t>
            </a:r>
            <a:r>
              <a:rPr lang="en-US" altLang="zh-CN" sz="2000" b="1" dirty="0">
                <a:solidFill>
                  <a:srgbClr val="00B0F0"/>
                </a:solidFill>
                <a:ea typeface="Microsoft YaHei Light" panose="020B0502040204020203" pitchFamily="34" charset="-122"/>
              </a:rPr>
              <a:t>i</a:t>
            </a:r>
            <a:r>
              <a:rPr lang="en-US" altLang="zh-CN" sz="2000" b="1" dirty="0">
                <a:ea typeface="Microsoft YaHei Light" panose="020B0502040204020203" pitchFamily="34" charset="-122"/>
              </a:rPr>
              <a:t>]</a:t>
            </a:r>
            <a:r>
              <a:rPr lang="en-US" altLang="zh-CN" sz="2000" b="1" dirty="0">
                <a:solidFill>
                  <a:srgbClr val="000000"/>
                </a:solidFill>
                <a:ea typeface="Microsoft YaHei Light" panose="020B0502040204020203" pitchFamily="34" charset="-122"/>
              </a:rPr>
              <a:t> - </a:t>
            </a:r>
            <a:r>
              <a:rPr lang="en-US" altLang="zh-CN" sz="2000" b="1" dirty="0">
                <a:solidFill>
                  <a:srgbClr val="A31515"/>
                </a:solidFill>
                <a:ea typeface="Microsoft YaHei Light" panose="020B0502040204020203" pitchFamily="34" charset="-122"/>
              </a:rPr>
              <a:t>‘A’</a:t>
            </a:r>
            <a:r>
              <a:rPr lang="en-US" altLang="zh-CN" sz="2000" b="1" dirty="0">
                <a:solidFill>
                  <a:srgbClr val="000000"/>
                </a:solidFill>
                <a:ea typeface="Microsoft YaHei Light" panose="020B0502040204020203" pitchFamily="34" charset="-122"/>
              </a:rPr>
              <a:t>;  </a:t>
            </a:r>
            <a:r>
              <a:rPr lang="en-US" altLang="zh-CN" sz="1600" b="1" dirty="0">
                <a:solidFill>
                  <a:schemeClr val="accent6"/>
                </a:solidFill>
                <a:ea typeface="Microsoft YaHei Light" panose="020B0502040204020203" pitchFamily="34" charset="-122"/>
              </a:rPr>
              <a:t>//</a:t>
            </a:r>
            <a:r>
              <a:rPr lang="zh-CN" altLang="en-US" sz="1600" b="1" dirty="0">
                <a:solidFill>
                  <a:schemeClr val="accent6"/>
                </a:solidFill>
                <a:ea typeface="Microsoft YaHei Light" panose="020B0502040204020203" pitchFamily="34" charset="-122"/>
              </a:rPr>
              <a:t>将</a:t>
            </a:r>
            <a:r>
              <a:rPr lang="en-US" altLang="zh-CN" sz="1600" b="1" dirty="0">
                <a:solidFill>
                  <a:schemeClr val="accent6"/>
                </a:solidFill>
                <a:ea typeface="Microsoft YaHei Light" panose="020B0502040204020203" pitchFamily="34" charset="-122"/>
              </a:rPr>
              <a:t>26</a:t>
            </a:r>
            <a:r>
              <a:rPr lang="zh-CN" altLang="en-US" sz="1600" b="1" dirty="0">
                <a:solidFill>
                  <a:schemeClr val="accent6"/>
                </a:solidFill>
                <a:ea typeface="Microsoft YaHei Light" panose="020B0502040204020203" pitchFamily="34" charset="-122"/>
              </a:rPr>
              <a:t>进制数转化成</a:t>
            </a:r>
            <a:r>
              <a:rPr lang="en-US" altLang="zh-CN" sz="1600" b="1" dirty="0">
                <a:solidFill>
                  <a:schemeClr val="accent6"/>
                </a:solidFill>
                <a:ea typeface="Microsoft YaHei Light" panose="020B0502040204020203" pitchFamily="34" charset="-122"/>
              </a:rPr>
              <a:t>10</a:t>
            </a:r>
            <a:r>
              <a:rPr lang="zh-CN" altLang="en-US" sz="1600" b="1" dirty="0">
                <a:solidFill>
                  <a:schemeClr val="accent6"/>
                </a:solidFill>
                <a:ea typeface="Microsoft YaHei Light" panose="020B0502040204020203" pitchFamily="34" charset="-122"/>
              </a:rPr>
              <a:t>进制</a:t>
            </a:r>
            <a:endParaRPr lang="en-US" altLang="zh-CN" sz="1600" b="1" dirty="0">
              <a:solidFill>
                <a:schemeClr val="accent6"/>
              </a:solidFill>
              <a:ea typeface="Microsoft YaHei Light" panose="020B0502040204020203" pitchFamily="34" charset="-122"/>
            </a:endParaRPr>
          </a:p>
          <a:p>
            <a:r>
              <a:rPr lang="en-US" altLang="zh-CN" sz="2000" b="1" dirty="0">
                <a:solidFill>
                  <a:srgbClr val="000000"/>
                </a:solidFill>
                <a:ea typeface="Microsoft YaHei Light" panose="020B0502040204020203" pitchFamily="34" charset="-122"/>
              </a:rPr>
              <a:t>   }</a:t>
            </a:r>
          </a:p>
          <a:p>
            <a:r>
              <a:rPr lang="en-US" altLang="zh-CN" sz="2000" b="1" dirty="0">
                <a:solidFill>
                  <a:srgbClr val="0000FF"/>
                </a:solidFill>
                <a:ea typeface="Microsoft YaHei Light" panose="020B0502040204020203" pitchFamily="34" charset="-122"/>
              </a:rPr>
              <a:t>   </a:t>
            </a:r>
            <a:r>
              <a:rPr lang="en-US" altLang="zh-CN" sz="2000" b="1" dirty="0">
                <a:solidFill>
                  <a:schemeClr val="accent2"/>
                </a:solidFill>
                <a:ea typeface="Microsoft YaHei Light" panose="020B0502040204020203" pitchFamily="34" charset="-122"/>
              </a:rPr>
              <a:t>return</a:t>
            </a:r>
            <a:r>
              <a:rPr lang="en-US" altLang="zh-CN" sz="2000" b="1" dirty="0">
                <a:solidFill>
                  <a:srgbClr val="000000"/>
                </a:solidFill>
                <a:ea typeface="Microsoft YaHei Light" panose="020B0502040204020203" pitchFamily="34" charset="-122"/>
              </a:rPr>
              <a:t> </a:t>
            </a:r>
            <a:r>
              <a:rPr lang="en-US" altLang="zh-CN" sz="2000" b="1" dirty="0">
                <a:solidFill>
                  <a:srgbClr val="00B0F0"/>
                </a:solidFill>
                <a:ea typeface="Microsoft YaHei Light" panose="020B0502040204020203" pitchFamily="34" charset="-122"/>
              </a:rPr>
              <a:t>id</a:t>
            </a:r>
            <a:r>
              <a:rPr lang="en-US" altLang="zh-CN" sz="2000" b="1" dirty="0">
                <a:solidFill>
                  <a:srgbClr val="000000"/>
                </a:solidFill>
                <a:ea typeface="Microsoft YaHei Light" panose="020B0502040204020203" pitchFamily="34" charset="-122"/>
              </a:rPr>
              <a:t>;</a:t>
            </a:r>
          </a:p>
          <a:p>
            <a:r>
              <a:rPr lang="en-US" altLang="zh-CN" sz="2000" b="1" dirty="0">
                <a:solidFill>
                  <a:srgbClr val="000000"/>
                </a:solidFill>
                <a:ea typeface="Microsoft YaHei Light" panose="020B0502040204020203" pitchFamily="34" charset="-122"/>
              </a:rPr>
              <a:t>}</a:t>
            </a:r>
            <a:endParaRPr lang="zh-CN" altLang="en-US" sz="2000" b="1" dirty="0">
              <a:ea typeface="Microsoft YaHei Light" panose="020B0502040204020203" pitchFamily="34" charset="-122"/>
            </a:endParaRPr>
          </a:p>
        </p:txBody>
      </p:sp>
    </p:spTree>
    <p:extLst>
      <p:ext uri="{BB962C8B-B14F-4D97-AF65-F5344CB8AC3E}">
        <p14:creationId xmlns:p14="http://schemas.microsoft.com/office/powerpoint/2010/main" val="3687110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FFFF8"/>
        </a:solidFill>
        <a:effectLst/>
      </p:bgPr>
    </p:bg>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79900AA2-8DDF-477E-A7A0-419E6A4EC3E2}"/>
              </a:ext>
            </a:extLst>
          </p:cNvPr>
          <p:cNvSpPr/>
          <p:nvPr/>
        </p:nvSpPr>
        <p:spPr>
          <a:xfrm>
            <a:off x="558248" y="568736"/>
            <a:ext cx="11075503" cy="6463308"/>
          </a:xfrm>
          <a:prstGeom prst="rect">
            <a:avLst/>
          </a:prstGeom>
        </p:spPr>
        <p:txBody>
          <a:bodyPr wrap="square">
            <a:spAutoFit/>
          </a:bodyPr>
          <a:lstStyle/>
          <a:p>
            <a:r>
              <a:rPr lang="en-US" altLang="zh-CN" b="1" dirty="0">
                <a:solidFill>
                  <a:srgbClr val="0000FF"/>
                </a:solidFill>
              </a:rPr>
              <a:t>void</a:t>
            </a:r>
            <a:r>
              <a:rPr lang="en-US" altLang="zh-CN" b="1" dirty="0"/>
              <a:t> set( ) { </a:t>
            </a:r>
            <a:r>
              <a:rPr lang="en-US" altLang="zh-CN" b="1" dirty="0">
                <a:solidFill>
                  <a:schemeClr val="accent6"/>
                </a:solidFill>
              </a:rPr>
              <a:t>//</a:t>
            </a:r>
            <a:r>
              <a:rPr lang="zh-CN" altLang="en-US" b="1" dirty="0">
                <a:solidFill>
                  <a:schemeClr val="accent6"/>
                </a:solidFill>
              </a:rPr>
              <a:t>写入姓名和身高</a:t>
            </a:r>
            <a:endParaRPr lang="en-US" altLang="zh-CN" b="1" dirty="0">
              <a:solidFill>
                <a:schemeClr val="accent6"/>
              </a:solidFill>
            </a:endParaRPr>
          </a:p>
          <a:p>
            <a:r>
              <a:rPr lang="en-US" altLang="zh-CN" b="1" dirty="0"/>
              <a:t>   </a:t>
            </a:r>
            <a:r>
              <a:rPr lang="en-US" altLang="zh-CN" b="1" dirty="0">
                <a:solidFill>
                  <a:schemeClr val="accent6">
                    <a:lumMod val="75000"/>
                  </a:schemeClr>
                </a:solidFill>
              </a:rPr>
              <a:t>string</a:t>
            </a:r>
            <a:r>
              <a:rPr lang="en-US" altLang="zh-CN" b="1" dirty="0"/>
              <a:t> </a:t>
            </a:r>
            <a:r>
              <a:rPr lang="en-US" altLang="zh-CN" b="1" dirty="0">
                <a:solidFill>
                  <a:srgbClr val="00B0F0"/>
                </a:solidFill>
              </a:rPr>
              <a:t>name</a:t>
            </a:r>
            <a:r>
              <a:rPr lang="en-US" altLang="zh-CN" b="1" dirty="0"/>
              <a:t>;</a:t>
            </a:r>
          </a:p>
          <a:p>
            <a:r>
              <a:rPr lang="en-US" altLang="zh-CN" b="1" dirty="0"/>
              <a:t>   cin &gt;&gt; </a:t>
            </a:r>
            <a:r>
              <a:rPr lang="en-US" altLang="zh-CN" b="1" dirty="0">
                <a:solidFill>
                  <a:srgbClr val="00B0F0"/>
                </a:solidFill>
              </a:rPr>
              <a:t>name</a:t>
            </a:r>
            <a:r>
              <a:rPr lang="en-US" altLang="zh-CN" b="1" dirty="0"/>
              <a:t>;</a:t>
            </a:r>
          </a:p>
          <a:p>
            <a:r>
              <a:rPr lang="en-US" altLang="zh-CN" b="1" dirty="0"/>
              <a:t>   </a:t>
            </a:r>
            <a:r>
              <a:rPr lang="en-US" altLang="zh-CN" b="1" dirty="0">
                <a:solidFill>
                  <a:srgbClr val="0000FF"/>
                </a:solidFill>
              </a:rPr>
              <a:t>int</a:t>
            </a:r>
            <a:r>
              <a:rPr lang="en-US" altLang="zh-CN" b="1" dirty="0"/>
              <a:t> id = hashFunc(</a:t>
            </a:r>
            <a:r>
              <a:rPr lang="en-US" altLang="zh-CN" b="1" dirty="0">
                <a:solidFill>
                  <a:srgbClr val="00B0F0"/>
                </a:solidFill>
              </a:rPr>
              <a:t>name</a:t>
            </a:r>
            <a:r>
              <a:rPr lang="en-US" altLang="zh-CN" b="1" dirty="0"/>
              <a:t>); </a:t>
            </a:r>
            <a:r>
              <a:rPr lang="en-US" altLang="zh-CN" b="1" dirty="0">
                <a:solidFill>
                  <a:schemeClr val="accent6"/>
                </a:solidFill>
              </a:rPr>
              <a:t>//</a:t>
            </a:r>
            <a:r>
              <a:rPr lang="zh-CN" altLang="en-US" b="1" dirty="0">
                <a:solidFill>
                  <a:schemeClr val="accent6"/>
                </a:solidFill>
              </a:rPr>
              <a:t>计算出关键字的散列值</a:t>
            </a:r>
            <a:endParaRPr lang="en-US" altLang="zh-CN" b="1" dirty="0"/>
          </a:p>
          <a:p>
            <a:r>
              <a:rPr lang="en-US" altLang="zh-CN" b="1" dirty="0"/>
              <a:t>   cin &gt;&gt; hashTable[</a:t>
            </a:r>
            <a:r>
              <a:rPr lang="en-US" altLang="zh-CN" b="1" dirty="0">
                <a:solidFill>
                  <a:srgbClr val="00B0F0"/>
                </a:solidFill>
              </a:rPr>
              <a:t>id</a:t>
            </a:r>
            <a:r>
              <a:rPr lang="en-US" altLang="zh-CN" b="1" dirty="0"/>
              <a:t>];  </a:t>
            </a:r>
            <a:r>
              <a:rPr lang="en-US" altLang="zh-CN" b="1" dirty="0">
                <a:solidFill>
                  <a:schemeClr val="accent6"/>
                </a:solidFill>
              </a:rPr>
              <a:t>//</a:t>
            </a:r>
            <a:r>
              <a:rPr lang="zh-CN" altLang="en-US" b="1" dirty="0">
                <a:solidFill>
                  <a:schemeClr val="accent6"/>
                </a:solidFill>
              </a:rPr>
              <a:t>用散列值作为地址存储数据</a:t>
            </a:r>
            <a:endParaRPr lang="en-US" altLang="zh-CN" b="1" dirty="0">
              <a:solidFill>
                <a:schemeClr val="accent6"/>
              </a:solidFill>
            </a:endParaRPr>
          </a:p>
          <a:p>
            <a:r>
              <a:rPr lang="en-US" altLang="zh-CN" b="1" dirty="0"/>
              <a:t>}</a:t>
            </a:r>
          </a:p>
          <a:p>
            <a:r>
              <a:rPr lang="en-US" altLang="zh-CN" b="1" dirty="0">
                <a:solidFill>
                  <a:srgbClr val="0000FF"/>
                </a:solidFill>
              </a:rPr>
              <a:t>void</a:t>
            </a:r>
            <a:r>
              <a:rPr lang="en-US" altLang="zh-CN" b="1" dirty="0"/>
              <a:t> get( ) {  </a:t>
            </a:r>
            <a:r>
              <a:rPr lang="en-US" altLang="zh-CN" b="1" dirty="0">
                <a:solidFill>
                  <a:schemeClr val="accent6"/>
                </a:solidFill>
              </a:rPr>
              <a:t>//</a:t>
            </a:r>
            <a:r>
              <a:rPr lang="zh-CN" altLang="en-US" b="1" dirty="0">
                <a:solidFill>
                  <a:schemeClr val="accent6"/>
                </a:solidFill>
              </a:rPr>
              <a:t>通过姓名进行查找</a:t>
            </a:r>
            <a:endParaRPr lang="en-US" altLang="zh-CN" b="1" dirty="0">
              <a:solidFill>
                <a:schemeClr val="accent6"/>
              </a:solidFill>
            </a:endParaRPr>
          </a:p>
          <a:p>
            <a:r>
              <a:rPr lang="en-US" altLang="zh-CN" b="1" dirty="0"/>
              <a:t>   </a:t>
            </a:r>
            <a:r>
              <a:rPr lang="en-US" altLang="zh-CN" b="1" dirty="0">
                <a:solidFill>
                  <a:schemeClr val="accent6">
                    <a:lumMod val="75000"/>
                  </a:schemeClr>
                </a:solidFill>
              </a:rPr>
              <a:t>string</a:t>
            </a:r>
            <a:r>
              <a:rPr lang="en-US" altLang="zh-CN" b="1" dirty="0"/>
              <a:t> </a:t>
            </a:r>
            <a:r>
              <a:rPr lang="en-US" altLang="zh-CN" b="1" dirty="0">
                <a:solidFill>
                  <a:srgbClr val="00B0F0"/>
                </a:solidFill>
              </a:rPr>
              <a:t>key</a:t>
            </a:r>
            <a:r>
              <a:rPr lang="en-US" altLang="zh-CN" b="1" dirty="0"/>
              <a:t>;</a:t>
            </a:r>
          </a:p>
          <a:p>
            <a:r>
              <a:rPr lang="en-US" altLang="zh-CN" b="1" dirty="0"/>
              <a:t>   cin &gt;&gt; </a:t>
            </a:r>
            <a:r>
              <a:rPr lang="en-US" altLang="zh-CN" b="1" dirty="0">
                <a:solidFill>
                  <a:srgbClr val="00B0F0"/>
                </a:solidFill>
              </a:rPr>
              <a:t>key</a:t>
            </a:r>
            <a:r>
              <a:rPr lang="en-US" altLang="zh-CN" b="1" dirty="0"/>
              <a:t>;</a:t>
            </a:r>
          </a:p>
          <a:p>
            <a:r>
              <a:rPr lang="en-US" altLang="zh-CN" b="1" dirty="0"/>
              <a:t>   </a:t>
            </a:r>
            <a:r>
              <a:rPr lang="en-US" altLang="zh-CN" b="1" dirty="0">
                <a:solidFill>
                  <a:srgbClr val="0000FF"/>
                </a:solidFill>
              </a:rPr>
              <a:t>int</a:t>
            </a:r>
            <a:r>
              <a:rPr lang="en-US" altLang="zh-CN" b="1" dirty="0"/>
              <a:t> </a:t>
            </a:r>
            <a:r>
              <a:rPr lang="en-US" altLang="zh-CN" b="1" dirty="0">
                <a:solidFill>
                  <a:srgbClr val="00B0F0"/>
                </a:solidFill>
              </a:rPr>
              <a:t>id</a:t>
            </a:r>
            <a:r>
              <a:rPr lang="en-US" altLang="zh-CN" b="1" dirty="0"/>
              <a:t> = hashFunc(key);  </a:t>
            </a:r>
            <a:r>
              <a:rPr lang="en-US" altLang="zh-CN" b="1" dirty="0">
                <a:solidFill>
                  <a:schemeClr val="accent6"/>
                </a:solidFill>
              </a:rPr>
              <a:t>//</a:t>
            </a:r>
            <a:r>
              <a:rPr lang="zh-CN" altLang="en-US" b="1" dirty="0">
                <a:solidFill>
                  <a:schemeClr val="accent6"/>
                </a:solidFill>
              </a:rPr>
              <a:t>计算出关键字的散列值</a:t>
            </a:r>
            <a:endParaRPr lang="en-US" altLang="zh-CN" b="1" dirty="0">
              <a:solidFill>
                <a:schemeClr val="accent6"/>
              </a:solidFill>
            </a:endParaRPr>
          </a:p>
          <a:p>
            <a:r>
              <a:rPr lang="en-US" altLang="zh-CN" b="1" dirty="0"/>
              <a:t>   if (hashTable[</a:t>
            </a:r>
            <a:r>
              <a:rPr lang="en-US" altLang="zh-CN" b="1" dirty="0">
                <a:solidFill>
                  <a:srgbClr val="00B0F0"/>
                </a:solidFill>
              </a:rPr>
              <a:t>id</a:t>
            </a:r>
            <a:r>
              <a:rPr lang="en-US" altLang="zh-CN" b="1" dirty="0"/>
              <a:t>] == 0)cout &lt;&lt; </a:t>
            </a:r>
            <a:r>
              <a:rPr lang="en-US" altLang="zh-CN" b="1" dirty="0">
                <a:solidFill>
                  <a:srgbClr val="E68A1A"/>
                </a:solidFill>
              </a:rPr>
              <a:t>"Not Found \n“ </a:t>
            </a:r>
            <a:r>
              <a:rPr lang="en-US" altLang="zh-CN" b="1" dirty="0"/>
              <a:t>;</a:t>
            </a:r>
          </a:p>
          <a:p>
            <a:r>
              <a:rPr lang="en-US" altLang="zh-CN" b="1" dirty="0"/>
              <a:t>   </a:t>
            </a:r>
            <a:r>
              <a:rPr lang="en-US" altLang="zh-CN" b="1" dirty="0">
                <a:solidFill>
                  <a:schemeClr val="accent6"/>
                </a:solidFill>
              </a:rPr>
              <a:t>//</a:t>
            </a:r>
            <a:r>
              <a:rPr lang="zh-CN" altLang="en-US" b="1" dirty="0">
                <a:solidFill>
                  <a:schemeClr val="accent6"/>
                </a:solidFill>
              </a:rPr>
              <a:t>将散列值作为索引进行查找</a:t>
            </a:r>
            <a:endParaRPr lang="en-US" altLang="zh-CN" b="1" dirty="0"/>
          </a:p>
          <a:p>
            <a:r>
              <a:rPr lang="en-US" altLang="zh-CN" b="1" dirty="0"/>
              <a:t>   else cout &lt;&lt; </a:t>
            </a:r>
            <a:r>
              <a:rPr lang="en-US" altLang="zh-CN" b="1" dirty="0">
                <a:solidFill>
                  <a:srgbClr val="00B0F0"/>
                </a:solidFill>
              </a:rPr>
              <a:t>key </a:t>
            </a:r>
            <a:r>
              <a:rPr lang="en-US" altLang="zh-CN" b="1" dirty="0"/>
              <a:t>&lt;&lt; “: ” &lt;&lt; hashTable[</a:t>
            </a:r>
            <a:r>
              <a:rPr lang="en-US" altLang="zh-CN" b="1" dirty="0">
                <a:solidFill>
                  <a:srgbClr val="00B0F0"/>
                </a:solidFill>
              </a:rPr>
              <a:t>id</a:t>
            </a:r>
            <a:r>
              <a:rPr lang="en-US" altLang="zh-CN" b="1" dirty="0"/>
              <a:t>]&lt;&lt;endl; </a:t>
            </a:r>
            <a:endParaRPr lang="en-US" altLang="zh-CN" b="1" dirty="0">
              <a:solidFill>
                <a:schemeClr val="accent6"/>
              </a:solidFill>
            </a:endParaRPr>
          </a:p>
          <a:p>
            <a:r>
              <a:rPr lang="en-US" altLang="zh-CN" b="1" dirty="0"/>
              <a:t>}</a:t>
            </a:r>
          </a:p>
          <a:p>
            <a:r>
              <a:rPr lang="en-US" altLang="zh-CN" b="1" dirty="0">
                <a:solidFill>
                  <a:srgbClr val="0000FF"/>
                </a:solidFill>
              </a:rPr>
              <a:t>int</a:t>
            </a:r>
            <a:r>
              <a:rPr lang="en-US" altLang="zh-CN" b="1" dirty="0"/>
              <a:t> main( ) {</a:t>
            </a:r>
          </a:p>
          <a:p>
            <a:r>
              <a:rPr lang="en-US" altLang="zh-CN" b="1" dirty="0"/>
              <a:t>   </a:t>
            </a:r>
            <a:r>
              <a:rPr lang="en-US" altLang="zh-CN" b="1" dirty="0">
                <a:solidFill>
                  <a:schemeClr val="accent6">
                    <a:lumMod val="75000"/>
                  </a:schemeClr>
                </a:solidFill>
              </a:rPr>
              <a:t>string</a:t>
            </a:r>
            <a:r>
              <a:rPr lang="en-US" altLang="zh-CN" b="1" dirty="0"/>
              <a:t> </a:t>
            </a:r>
            <a:r>
              <a:rPr lang="en-US" altLang="zh-CN" b="1" dirty="0">
                <a:solidFill>
                  <a:srgbClr val="00B0F0"/>
                </a:solidFill>
              </a:rPr>
              <a:t>command</a:t>
            </a:r>
            <a:r>
              <a:rPr lang="en-US" altLang="zh-CN" b="1" dirty="0"/>
              <a:t>;</a:t>
            </a:r>
          </a:p>
          <a:p>
            <a:r>
              <a:rPr lang="en-US" altLang="zh-CN" b="1" dirty="0"/>
              <a:t>   while (</a:t>
            </a:r>
            <a:r>
              <a:rPr lang="en-US" altLang="zh-CN" b="1" dirty="0">
                <a:solidFill>
                  <a:srgbClr val="0000FF"/>
                </a:solidFill>
              </a:rPr>
              <a:t>true</a:t>
            </a:r>
            <a:r>
              <a:rPr lang="en-US" altLang="zh-CN" b="1" dirty="0"/>
              <a:t>) {  //</a:t>
            </a:r>
            <a:r>
              <a:rPr lang="zh-CN" altLang="en-US" b="1" dirty="0">
                <a:solidFill>
                  <a:schemeClr val="accent6"/>
                </a:solidFill>
              </a:rPr>
              <a:t>仿照命令提示符进行创建和查找</a:t>
            </a:r>
            <a:endParaRPr lang="en-US" altLang="zh-CN" b="1" dirty="0">
              <a:solidFill>
                <a:schemeClr val="accent6"/>
              </a:solidFill>
            </a:endParaRPr>
          </a:p>
          <a:p>
            <a:r>
              <a:rPr lang="en-US" altLang="zh-CN" b="1" dirty="0"/>
              <a:t>      cin &gt;&gt; </a:t>
            </a:r>
            <a:r>
              <a:rPr lang="en-US" altLang="zh-CN" b="1" dirty="0">
                <a:solidFill>
                  <a:srgbClr val="00B0F0"/>
                </a:solidFill>
              </a:rPr>
              <a:t>command</a:t>
            </a:r>
            <a:r>
              <a:rPr lang="en-US" altLang="zh-CN" b="1" dirty="0"/>
              <a:t>;</a:t>
            </a:r>
          </a:p>
          <a:p>
            <a:r>
              <a:rPr lang="en-US" altLang="zh-CN" b="1" dirty="0"/>
              <a:t>      if (</a:t>
            </a:r>
            <a:r>
              <a:rPr lang="en-US" altLang="zh-CN" b="1" dirty="0">
                <a:solidFill>
                  <a:srgbClr val="00B0F0"/>
                </a:solidFill>
              </a:rPr>
              <a:t>command</a:t>
            </a:r>
            <a:r>
              <a:rPr lang="en-US" altLang="zh-CN" b="1" dirty="0"/>
              <a:t> == </a:t>
            </a:r>
            <a:r>
              <a:rPr lang="en-US" altLang="zh-CN" b="1" dirty="0">
                <a:solidFill>
                  <a:srgbClr val="E68A1A"/>
                </a:solidFill>
              </a:rPr>
              <a:t>"quit“ </a:t>
            </a:r>
            <a:r>
              <a:rPr lang="en-US" altLang="zh-CN" b="1" dirty="0"/>
              <a:t>)exit(0);</a:t>
            </a:r>
          </a:p>
          <a:p>
            <a:r>
              <a:rPr lang="en-US" altLang="zh-CN" b="1" dirty="0"/>
              <a:t>      else if (</a:t>
            </a:r>
            <a:r>
              <a:rPr lang="en-US" altLang="zh-CN" b="1" dirty="0">
                <a:solidFill>
                  <a:srgbClr val="00B0F0"/>
                </a:solidFill>
              </a:rPr>
              <a:t>command</a:t>
            </a:r>
            <a:r>
              <a:rPr lang="en-US" altLang="zh-CN" b="1" dirty="0"/>
              <a:t> == </a:t>
            </a:r>
            <a:r>
              <a:rPr lang="en-US" altLang="zh-CN" b="1" dirty="0">
                <a:solidFill>
                  <a:srgbClr val="E68A1A"/>
                </a:solidFill>
              </a:rPr>
              <a:t>"get“ </a:t>
            </a:r>
            <a:r>
              <a:rPr lang="en-US" altLang="zh-CN" b="1" dirty="0"/>
              <a:t>)get();</a:t>
            </a:r>
          </a:p>
          <a:p>
            <a:r>
              <a:rPr lang="en-US" altLang="zh-CN" b="1" dirty="0"/>
              <a:t>      else if (</a:t>
            </a:r>
            <a:r>
              <a:rPr lang="en-US" altLang="zh-CN" b="1" dirty="0">
                <a:solidFill>
                  <a:srgbClr val="00B0F0"/>
                </a:solidFill>
              </a:rPr>
              <a:t>command</a:t>
            </a:r>
            <a:r>
              <a:rPr lang="en-US" altLang="zh-CN" b="1" dirty="0"/>
              <a:t> == </a:t>
            </a:r>
            <a:r>
              <a:rPr lang="en-US" altLang="zh-CN" b="1" dirty="0">
                <a:solidFill>
                  <a:srgbClr val="E68A1A"/>
                </a:solidFill>
              </a:rPr>
              <a:t>"set“ </a:t>
            </a:r>
            <a:r>
              <a:rPr lang="en-US" altLang="zh-CN" b="1" dirty="0"/>
              <a:t>)set();</a:t>
            </a:r>
          </a:p>
          <a:p>
            <a:r>
              <a:rPr lang="en-US" altLang="zh-CN" b="1" dirty="0"/>
              <a:t>   }</a:t>
            </a:r>
          </a:p>
          <a:p>
            <a:r>
              <a:rPr lang="en-US" altLang="zh-CN" b="1" dirty="0"/>
              <a:t>}</a:t>
            </a:r>
            <a:endParaRPr lang="zh-CN" altLang="en-US" sz="2000" b="1" dirty="0"/>
          </a:p>
        </p:txBody>
      </p:sp>
      <p:sp>
        <p:nvSpPr>
          <p:cNvPr id="3" name="文本框 2">
            <a:extLst>
              <a:ext uri="{FF2B5EF4-FFF2-40B4-BE49-F238E27FC236}">
                <a16:creationId xmlns:a16="http://schemas.microsoft.com/office/drawing/2014/main" id="{2CA9EDA8-967C-4D38-B5D0-27524461BF65}"/>
              </a:ext>
            </a:extLst>
          </p:cNvPr>
          <p:cNvSpPr txBox="1"/>
          <p:nvPr/>
        </p:nvSpPr>
        <p:spPr>
          <a:xfrm>
            <a:off x="109330" y="208722"/>
            <a:ext cx="2385589" cy="461665"/>
          </a:xfrm>
          <a:prstGeom prst="rect">
            <a:avLst/>
          </a:prstGeom>
          <a:noFill/>
        </p:spPr>
        <p:txBody>
          <a:bodyPr wrap="none" rtlCol="0">
            <a:spAutoFit/>
          </a:bodyPr>
          <a:lstStyle/>
          <a:p>
            <a:r>
              <a:rPr lang="zh-CN" altLang="en-US" sz="2400" dirty="0">
                <a:solidFill>
                  <a:srgbClr val="C00000"/>
                </a:solidFill>
              </a:rPr>
              <a:t>字符串</a:t>
            </a:r>
            <a:r>
              <a:rPr lang="en-US" altLang="zh-CN" sz="2400" dirty="0">
                <a:solidFill>
                  <a:srgbClr val="C00000"/>
                </a:solidFill>
              </a:rPr>
              <a:t>Hash</a:t>
            </a:r>
            <a:r>
              <a:rPr lang="zh-CN" altLang="en-US" sz="2400" dirty="0">
                <a:solidFill>
                  <a:srgbClr val="C00000"/>
                </a:solidFill>
              </a:rPr>
              <a:t>初步</a:t>
            </a:r>
          </a:p>
        </p:txBody>
      </p:sp>
      <p:pic>
        <p:nvPicPr>
          <p:cNvPr id="5" name="图片 4">
            <a:extLst>
              <a:ext uri="{FF2B5EF4-FFF2-40B4-BE49-F238E27FC236}">
                <a16:creationId xmlns:a16="http://schemas.microsoft.com/office/drawing/2014/main" id="{E0DAAD1C-AE9D-44DC-9EC2-C8749FD4AF15}"/>
              </a:ext>
            </a:extLst>
          </p:cNvPr>
          <p:cNvPicPr>
            <a:picLocks noChangeAspect="1"/>
          </p:cNvPicPr>
          <p:nvPr/>
        </p:nvPicPr>
        <p:blipFill>
          <a:blip r:embed="rId2"/>
          <a:stretch>
            <a:fillRect/>
          </a:stretch>
        </p:blipFill>
        <p:spPr>
          <a:xfrm>
            <a:off x="7226393" y="2524485"/>
            <a:ext cx="4610500" cy="2324301"/>
          </a:xfrm>
          <a:prstGeom prst="rect">
            <a:avLst/>
          </a:prstGeom>
        </p:spPr>
      </p:pic>
      <p:sp>
        <p:nvSpPr>
          <p:cNvPr id="6" name="文本框 5">
            <a:extLst>
              <a:ext uri="{FF2B5EF4-FFF2-40B4-BE49-F238E27FC236}">
                <a16:creationId xmlns:a16="http://schemas.microsoft.com/office/drawing/2014/main" id="{89D0F787-6293-4278-B67F-9A3FE42C68F2}"/>
              </a:ext>
            </a:extLst>
          </p:cNvPr>
          <p:cNvSpPr txBox="1"/>
          <p:nvPr/>
        </p:nvSpPr>
        <p:spPr>
          <a:xfrm>
            <a:off x="7074458" y="2086573"/>
            <a:ext cx="1338828" cy="369332"/>
          </a:xfrm>
          <a:prstGeom prst="rect">
            <a:avLst/>
          </a:prstGeom>
          <a:noFill/>
        </p:spPr>
        <p:txBody>
          <a:bodyPr wrap="none" rtlCol="0">
            <a:spAutoFit/>
          </a:bodyPr>
          <a:lstStyle/>
          <a:p>
            <a:r>
              <a:rPr lang="zh-CN" altLang="en-US" dirty="0">
                <a:solidFill>
                  <a:srgbClr val="FF0000"/>
                </a:solidFill>
              </a:rPr>
              <a:t>运行结果：</a:t>
            </a:r>
          </a:p>
        </p:txBody>
      </p:sp>
    </p:spTree>
    <p:extLst>
      <p:ext uri="{BB962C8B-B14F-4D97-AF65-F5344CB8AC3E}">
        <p14:creationId xmlns:p14="http://schemas.microsoft.com/office/powerpoint/2010/main" val="247949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down)">
                                      <p:cBhvr>
                                        <p:cTn id="12" dur="500"/>
                                        <p:tgtEl>
                                          <p:spTgt spid="5"/>
                                        </p:tgtEl>
                                      </p:cBhvr>
                                    </p:animEffect>
                                  </p:childTnLst>
                                </p:cTn>
                              </p:par>
                            </p:childTnLst>
                          </p:cTn>
                        </p:par>
                        <p:par>
                          <p:cTn id="13" fill="hold">
                            <p:stCondLst>
                              <p:cond delay="500"/>
                            </p:stCondLst>
                            <p:childTnLst>
                              <p:par>
                                <p:cTn id="14" presetID="22" presetClass="entr" presetSubtype="4" fill="hold" grpId="0" nodeType="after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wipe(down)">
                                      <p:cBhvr>
                                        <p:cTn id="1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FFFF8"/>
        </a:solidFill>
        <a:effectLst/>
      </p:bgPr>
    </p:bg>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98B26DA5-10B6-427D-8446-C668CE179D05}"/>
              </a:ext>
            </a:extLst>
          </p:cNvPr>
          <p:cNvSpPr txBox="1"/>
          <p:nvPr/>
        </p:nvSpPr>
        <p:spPr>
          <a:xfrm>
            <a:off x="109330" y="208722"/>
            <a:ext cx="2385589" cy="461665"/>
          </a:xfrm>
          <a:prstGeom prst="rect">
            <a:avLst/>
          </a:prstGeom>
          <a:noFill/>
        </p:spPr>
        <p:txBody>
          <a:bodyPr wrap="none" rtlCol="0">
            <a:spAutoFit/>
          </a:bodyPr>
          <a:lstStyle/>
          <a:p>
            <a:r>
              <a:rPr lang="zh-CN" altLang="en-US" sz="2400" dirty="0">
                <a:solidFill>
                  <a:srgbClr val="C00000"/>
                </a:solidFill>
              </a:rPr>
              <a:t>字符串</a:t>
            </a:r>
            <a:r>
              <a:rPr lang="en-US" altLang="zh-CN" sz="2400" dirty="0">
                <a:solidFill>
                  <a:srgbClr val="C00000"/>
                </a:solidFill>
              </a:rPr>
              <a:t>Hash</a:t>
            </a:r>
            <a:r>
              <a:rPr lang="zh-CN" altLang="en-US" sz="2400" dirty="0">
                <a:solidFill>
                  <a:srgbClr val="C00000"/>
                </a:solidFill>
              </a:rPr>
              <a:t>初步</a:t>
            </a:r>
          </a:p>
        </p:txBody>
      </p:sp>
      <p:sp>
        <p:nvSpPr>
          <p:cNvPr id="3" name="文本框 2">
            <a:extLst>
              <a:ext uri="{FF2B5EF4-FFF2-40B4-BE49-F238E27FC236}">
                <a16:creationId xmlns:a16="http://schemas.microsoft.com/office/drawing/2014/main" id="{6DE1C7B0-9FD6-4F6A-9FE1-F3C9E4054248}"/>
              </a:ext>
            </a:extLst>
          </p:cNvPr>
          <p:cNvSpPr txBox="1"/>
          <p:nvPr/>
        </p:nvSpPr>
        <p:spPr>
          <a:xfrm>
            <a:off x="944218" y="1123121"/>
            <a:ext cx="7290778" cy="707886"/>
          </a:xfrm>
          <a:prstGeom prst="rect">
            <a:avLst/>
          </a:prstGeom>
          <a:noFill/>
        </p:spPr>
        <p:txBody>
          <a:bodyPr wrap="none" rtlCol="0">
            <a:spAutoFit/>
          </a:bodyPr>
          <a:lstStyle/>
          <a:p>
            <a:r>
              <a:rPr lang="zh-CN" altLang="en-US" sz="2000" dirty="0"/>
              <a:t>对于当字符串长度较长时，产生的整数会非常大的问题</a:t>
            </a:r>
            <a:endParaRPr lang="en-US" altLang="zh-CN" sz="2000" dirty="0"/>
          </a:p>
          <a:p>
            <a:r>
              <a:rPr lang="zh-CN" altLang="en-US" sz="2000" dirty="0"/>
              <a:t>可以考虑舍弃一些“唯一性”，将产生的整数对一个素数</a:t>
            </a:r>
            <a:r>
              <a:rPr lang="en-US" altLang="zh-CN" sz="2000" dirty="0"/>
              <a:t>mod</a:t>
            </a:r>
            <a:r>
              <a:rPr lang="zh-CN" altLang="en-US" sz="2000" dirty="0"/>
              <a:t>取模</a:t>
            </a:r>
          </a:p>
        </p:txBody>
      </p:sp>
      <p:sp>
        <p:nvSpPr>
          <p:cNvPr id="4" name="文本框 3">
            <a:extLst>
              <a:ext uri="{FF2B5EF4-FFF2-40B4-BE49-F238E27FC236}">
                <a16:creationId xmlns:a16="http://schemas.microsoft.com/office/drawing/2014/main" id="{B18BCAA3-D4F6-4C15-8CF3-E07684EF14D1}"/>
              </a:ext>
            </a:extLst>
          </p:cNvPr>
          <p:cNvSpPr txBox="1"/>
          <p:nvPr/>
        </p:nvSpPr>
        <p:spPr>
          <a:xfrm>
            <a:off x="944218" y="1749574"/>
            <a:ext cx="5620449" cy="400110"/>
          </a:xfrm>
          <a:prstGeom prst="rect">
            <a:avLst/>
          </a:prstGeom>
          <a:noFill/>
        </p:spPr>
        <p:txBody>
          <a:bodyPr wrap="none" rtlCol="0">
            <a:spAutoFit/>
          </a:bodyPr>
          <a:lstStyle/>
          <a:p>
            <a:r>
              <a:rPr lang="zh-CN" altLang="en-US" sz="2000" dirty="0"/>
              <a:t>具体内容参见</a:t>
            </a:r>
            <a:r>
              <a:rPr lang="en-US" altLang="zh-CN" sz="2000" dirty="0"/>
              <a:t>《</a:t>
            </a:r>
            <a:r>
              <a:rPr lang="zh-CN" altLang="en-US" sz="2000" dirty="0"/>
              <a:t>算法笔记</a:t>
            </a:r>
            <a:r>
              <a:rPr lang="en-US" altLang="zh-CN" sz="2000" dirty="0"/>
              <a:t>》</a:t>
            </a:r>
            <a:r>
              <a:rPr lang="en-US" altLang="zh-CN" sz="2000" b="1" dirty="0"/>
              <a:t>12.1</a:t>
            </a:r>
            <a:r>
              <a:rPr lang="zh-CN" altLang="en-US" sz="2000" dirty="0"/>
              <a:t> 字符串</a:t>
            </a:r>
            <a:r>
              <a:rPr lang="en-US" altLang="zh-CN" sz="2000" dirty="0"/>
              <a:t>hash</a:t>
            </a:r>
            <a:r>
              <a:rPr lang="zh-CN" altLang="en-US" sz="2000" dirty="0"/>
              <a:t>进阶</a:t>
            </a:r>
          </a:p>
        </p:txBody>
      </p:sp>
      <p:sp>
        <p:nvSpPr>
          <p:cNvPr id="5" name="文本框 4">
            <a:extLst>
              <a:ext uri="{FF2B5EF4-FFF2-40B4-BE49-F238E27FC236}">
                <a16:creationId xmlns:a16="http://schemas.microsoft.com/office/drawing/2014/main" id="{5CF3C02B-7ACB-4E08-883D-F08AD34A1A5E}"/>
              </a:ext>
            </a:extLst>
          </p:cNvPr>
          <p:cNvSpPr txBox="1"/>
          <p:nvPr/>
        </p:nvSpPr>
        <p:spPr>
          <a:xfrm>
            <a:off x="864704" y="2591471"/>
            <a:ext cx="2779928" cy="369332"/>
          </a:xfrm>
          <a:prstGeom prst="rect">
            <a:avLst/>
          </a:prstGeom>
          <a:noFill/>
        </p:spPr>
        <p:txBody>
          <a:bodyPr wrap="none" rtlCol="0">
            <a:spAutoFit/>
          </a:bodyPr>
          <a:lstStyle/>
          <a:p>
            <a:r>
              <a:rPr lang="zh-CN" altLang="en-US" dirty="0"/>
              <a:t>哈希表的更多精彩内容：</a:t>
            </a:r>
          </a:p>
        </p:txBody>
      </p:sp>
      <p:sp>
        <p:nvSpPr>
          <p:cNvPr id="6" name="文本框 5">
            <a:extLst>
              <a:ext uri="{FF2B5EF4-FFF2-40B4-BE49-F238E27FC236}">
                <a16:creationId xmlns:a16="http://schemas.microsoft.com/office/drawing/2014/main" id="{F85BD4F8-C99C-4DCD-912D-C394F33E7D7B}"/>
              </a:ext>
            </a:extLst>
          </p:cNvPr>
          <p:cNvSpPr txBox="1"/>
          <p:nvPr/>
        </p:nvSpPr>
        <p:spPr>
          <a:xfrm>
            <a:off x="864704" y="2960803"/>
            <a:ext cx="8666155" cy="369332"/>
          </a:xfrm>
          <a:prstGeom prst="rect">
            <a:avLst/>
          </a:prstGeom>
          <a:noFill/>
        </p:spPr>
        <p:txBody>
          <a:bodyPr wrap="none" rtlCol="0">
            <a:spAutoFit/>
          </a:bodyPr>
          <a:lstStyle/>
          <a:p>
            <a:r>
              <a:rPr lang="zh-CN" altLang="en-US" dirty="0"/>
              <a:t>参见 </a:t>
            </a:r>
            <a:r>
              <a:rPr lang="en-US" altLang="zh-CN" dirty="0"/>
              <a:t>LeetCode-</a:t>
            </a:r>
            <a:r>
              <a:rPr lang="zh-CN" altLang="en-US" dirty="0"/>
              <a:t>探索哈希表 </a:t>
            </a:r>
            <a:r>
              <a:rPr lang="en-US" altLang="zh-CN" dirty="0">
                <a:hlinkClick r:id="rId2"/>
              </a:rPr>
              <a:t>https://leetcode-cn.com/explore/learn/card/hash-table/</a:t>
            </a:r>
            <a:endParaRPr lang="zh-CN" altLang="en-US" dirty="0"/>
          </a:p>
        </p:txBody>
      </p:sp>
      <p:pic>
        <p:nvPicPr>
          <p:cNvPr id="7" name="图片 6">
            <a:extLst>
              <a:ext uri="{FF2B5EF4-FFF2-40B4-BE49-F238E27FC236}">
                <a16:creationId xmlns:a16="http://schemas.microsoft.com/office/drawing/2014/main" id="{6CBC1B9A-D79F-48C8-8712-5C5337E9EE2D}"/>
              </a:ext>
            </a:extLst>
          </p:cNvPr>
          <p:cNvPicPr>
            <a:picLocks noChangeAspect="1"/>
          </p:cNvPicPr>
          <p:nvPr/>
        </p:nvPicPr>
        <p:blipFill>
          <a:blip r:embed="rId3"/>
          <a:stretch>
            <a:fillRect/>
          </a:stretch>
        </p:blipFill>
        <p:spPr>
          <a:xfrm>
            <a:off x="2959312" y="3677372"/>
            <a:ext cx="5369680" cy="3180628"/>
          </a:xfrm>
          <a:prstGeom prst="rect">
            <a:avLst/>
          </a:prstGeom>
        </p:spPr>
      </p:pic>
      <p:pic>
        <p:nvPicPr>
          <p:cNvPr id="8" name="图片 7">
            <a:extLst>
              <a:ext uri="{FF2B5EF4-FFF2-40B4-BE49-F238E27FC236}">
                <a16:creationId xmlns:a16="http://schemas.microsoft.com/office/drawing/2014/main" id="{A87E3057-ADE8-432B-9BD3-D3095DFA4F4C}"/>
              </a:ext>
            </a:extLst>
          </p:cNvPr>
          <p:cNvPicPr>
            <a:picLocks noChangeAspect="1"/>
          </p:cNvPicPr>
          <p:nvPr/>
        </p:nvPicPr>
        <p:blipFill>
          <a:blip r:embed="rId4"/>
          <a:stretch>
            <a:fillRect/>
          </a:stretch>
        </p:blipFill>
        <p:spPr>
          <a:xfrm>
            <a:off x="1873839" y="3677372"/>
            <a:ext cx="1085473" cy="608342"/>
          </a:xfrm>
          <a:prstGeom prst="rect">
            <a:avLst/>
          </a:prstGeom>
        </p:spPr>
      </p:pic>
    </p:spTree>
    <p:extLst>
      <p:ext uri="{BB962C8B-B14F-4D97-AF65-F5344CB8AC3E}">
        <p14:creationId xmlns:p14="http://schemas.microsoft.com/office/powerpoint/2010/main" val="22286853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FFFF8"/>
        </a:solidFill>
        <a:effectLst/>
      </p:bgPr>
    </p:bg>
    <p:spTree>
      <p:nvGrpSpPr>
        <p:cNvPr id="1" name=""/>
        <p:cNvGrpSpPr/>
        <p:nvPr/>
      </p:nvGrpSpPr>
      <p:grpSpPr>
        <a:xfrm>
          <a:off x="0" y="0"/>
          <a:ext cx="0" cy="0"/>
          <a:chOff x="0" y="0"/>
          <a:chExt cx="0" cy="0"/>
        </a:xfrm>
      </p:grpSpPr>
      <p:sp>
        <p:nvSpPr>
          <p:cNvPr id="8" name="标题 7">
            <a:extLst>
              <a:ext uri="{FF2B5EF4-FFF2-40B4-BE49-F238E27FC236}">
                <a16:creationId xmlns:a16="http://schemas.microsoft.com/office/drawing/2014/main" id="{7D8D6AEC-CF9D-48A9-B45B-0DB4877DDA4E}"/>
              </a:ext>
            </a:extLst>
          </p:cNvPr>
          <p:cNvSpPr>
            <a:spLocks noGrp="1"/>
          </p:cNvSpPr>
          <p:nvPr>
            <p:ph type="title"/>
          </p:nvPr>
        </p:nvSpPr>
        <p:spPr>
          <a:xfrm>
            <a:off x="839788" y="457200"/>
            <a:ext cx="10444297" cy="1600200"/>
          </a:xfrm>
        </p:spPr>
        <p:txBody>
          <a:bodyPr>
            <a:normAutofit fontScale="90000"/>
          </a:bodyPr>
          <a:lstStyle/>
          <a:p>
            <a:pPr algn="ctr">
              <a:lnSpc>
                <a:spcPct val="150000"/>
              </a:lnSpc>
            </a:pPr>
            <a:r>
              <a:rPr lang="en-US" altLang="zh-CN" sz="9600" b="1" dirty="0">
                <a:latin typeface="微软雅黑" panose="020B0503020204020204" pitchFamily="34" charset="-122"/>
                <a:ea typeface="微软雅黑" panose="020B0503020204020204" pitchFamily="34" charset="-122"/>
              </a:rPr>
              <a:t>THANKS</a:t>
            </a:r>
            <a:endParaRPr lang="en-US" altLang="zh-CN" sz="9600" dirty="0">
              <a:latin typeface="微软雅黑" panose="020B0503020204020204" pitchFamily="34" charset="-122"/>
              <a:ea typeface="微软雅黑" panose="020B0503020204020204" pitchFamily="34" charset="-122"/>
            </a:endParaRPr>
          </a:p>
        </p:txBody>
      </p:sp>
      <p:pic>
        <p:nvPicPr>
          <p:cNvPr id="14" name="图片 13">
            <a:extLst>
              <a:ext uri="{FF2B5EF4-FFF2-40B4-BE49-F238E27FC236}">
                <a16:creationId xmlns:a16="http://schemas.microsoft.com/office/drawing/2014/main" id="{3CCECB62-48DB-4F58-B5FB-A5D0FA881C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97220" y="2600123"/>
            <a:ext cx="2808554" cy="2808554"/>
          </a:xfrm>
          <a:prstGeom prst="rect">
            <a:avLst/>
          </a:prstGeom>
        </p:spPr>
      </p:pic>
    </p:spTree>
    <p:extLst>
      <p:ext uri="{BB962C8B-B14F-4D97-AF65-F5344CB8AC3E}">
        <p14:creationId xmlns:p14="http://schemas.microsoft.com/office/powerpoint/2010/main" val="33601713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FF8"/>
        </a:solidFill>
        <a:effectLst/>
      </p:bgPr>
    </p:bg>
    <p:spTree>
      <p:nvGrpSpPr>
        <p:cNvPr id="1" name=""/>
        <p:cNvGrpSpPr/>
        <p:nvPr/>
      </p:nvGrpSpPr>
      <p:grpSpPr>
        <a:xfrm>
          <a:off x="0" y="0"/>
          <a:ext cx="0" cy="0"/>
          <a:chOff x="0" y="0"/>
          <a:chExt cx="0" cy="0"/>
        </a:xfrm>
      </p:grpSpPr>
      <p:pic>
        <p:nvPicPr>
          <p:cNvPr id="11" name="图形 10" descr="线箭头左旋">
            <a:hlinkClick r:id="rId2" action="ppaction://hlinksldjump"/>
            <a:extLst>
              <a:ext uri="{FF2B5EF4-FFF2-40B4-BE49-F238E27FC236}">
                <a16:creationId xmlns:a16="http://schemas.microsoft.com/office/drawing/2014/main" id="{193DB404-A521-4711-9791-D840A3BCFFA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4911" y="6303390"/>
            <a:ext cx="554610" cy="554610"/>
          </a:xfrm>
          <a:prstGeom prst="rect">
            <a:avLst/>
          </a:prstGeom>
        </p:spPr>
      </p:pic>
      <p:sp>
        <p:nvSpPr>
          <p:cNvPr id="2" name="文本框 1">
            <a:extLst>
              <a:ext uri="{FF2B5EF4-FFF2-40B4-BE49-F238E27FC236}">
                <a16:creationId xmlns:a16="http://schemas.microsoft.com/office/drawing/2014/main" id="{CD35A6E1-B112-4FCD-BB9C-43F62C7BCA5B}"/>
              </a:ext>
            </a:extLst>
          </p:cNvPr>
          <p:cNvSpPr txBox="1"/>
          <p:nvPr/>
        </p:nvSpPr>
        <p:spPr>
          <a:xfrm>
            <a:off x="357145" y="240998"/>
            <a:ext cx="2568332" cy="461665"/>
          </a:xfrm>
          <a:prstGeom prst="rect">
            <a:avLst/>
          </a:prstGeom>
          <a:noFill/>
        </p:spPr>
        <p:txBody>
          <a:bodyPr wrap="none" rtlCol="0">
            <a:spAutoFit/>
          </a:bodyPr>
          <a:lstStyle/>
          <a:p>
            <a:r>
              <a:rPr lang="en-US" altLang="zh-CN" sz="2400" dirty="0"/>
              <a:t>1.</a:t>
            </a:r>
            <a:r>
              <a:rPr lang="zh-CN" altLang="en-US" sz="2400" dirty="0"/>
              <a:t>可能用到的数据</a:t>
            </a:r>
          </a:p>
        </p:txBody>
      </p:sp>
      <p:sp>
        <p:nvSpPr>
          <p:cNvPr id="5" name="文本框 4">
            <a:extLst>
              <a:ext uri="{FF2B5EF4-FFF2-40B4-BE49-F238E27FC236}">
                <a16:creationId xmlns:a16="http://schemas.microsoft.com/office/drawing/2014/main" id="{FE7070D0-43AE-4C57-B9C1-10DEEB0A3004}"/>
              </a:ext>
            </a:extLst>
          </p:cNvPr>
          <p:cNvSpPr txBox="1"/>
          <p:nvPr/>
        </p:nvSpPr>
        <p:spPr>
          <a:xfrm>
            <a:off x="7538684" y="4109457"/>
            <a:ext cx="3185487" cy="369332"/>
          </a:xfrm>
          <a:prstGeom prst="rect">
            <a:avLst/>
          </a:prstGeom>
          <a:noFill/>
        </p:spPr>
        <p:txBody>
          <a:bodyPr wrap="none" rtlCol="0">
            <a:spAutoFit/>
          </a:bodyPr>
          <a:lstStyle/>
          <a:p>
            <a:r>
              <a:rPr lang="zh-CN" altLang="en-US" dirty="0"/>
              <a:t>当数据量大时，数据容易混乱</a:t>
            </a:r>
          </a:p>
        </p:txBody>
      </p:sp>
      <p:sp>
        <p:nvSpPr>
          <p:cNvPr id="6" name="文本框 5">
            <a:extLst>
              <a:ext uri="{FF2B5EF4-FFF2-40B4-BE49-F238E27FC236}">
                <a16:creationId xmlns:a16="http://schemas.microsoft.com/office/drawing/2014/main" id="{2388C03E-50D5-477E-A5A4-B75103891D13}"/>
              </a:ext>
            </a:extLst>
          </p:cNvPr>
          <p:cNvSpPr txBox="1"/>
          <p:nvPr/>
        </p:nvSpPr>
        <p:spPr>
          <a:xfrm>
            <a:off x="6979278" y="2137425"/>
            <a:ext cx="877163" cy="369332"/>
          </a:xfrm>
          <a:prstGeom prst="rect">
            <a:avLst/>
          </a:prstGeom>
          <a:noFill/>
        </p:spPr>
        <p:txBody>
          <a:bodyPr wrap="none" rtlCol="0">
            <a:spAutoFit/>
          </a:bodyPr>
          <a:lstStyle/>
          <a:p>
            <a:r>
              <a:rPr lang="zh-CN" altLang="en-US" dirty="0"/>
              <a:t>优点：</a:t>
            </a:r>
          </a:p>
        </p:txBody>
      </p:sp>
      <p:sp>
        <p:nvSpPr>
          <p:cNvPr id="7" name="文本框 6">
            <a:extLst>
              <a:ext uri="{FF2B5EF4-FFF2-40B4-BE49-F238E27FC236}">
                <a16:creationId xmlns:a16="http://schemas.microsoft.com/office/drawing/2014/main" id="{303DCF37-87D6-4B94-AD6A-674E2B6D81A0}"/>
              </a:ext>
            </a:extLst>
          </p:cNvPr>
          <p:cNvSpPr txBox="1"/>
          <p:nvPr/>
        </p:nvSpPr>
        <p:spPr>
          <a:xfrm>
            <a:off x="6979278" y="3613666"/>
            <a:ext cx="877163" cy="369332"/>
          </a:xfrm>
          <a:prstGeom prst="rect">
            <a:avLst/>
          </a:prstGeom>
          <a:noFill/>
        </p:spPr>
        <p:txBody>
          <a:bodyPr wrap="none" rtlCol="0">
            <a:spAutoFit/>
          </a:bodyPr>
          <a:lstStyle/>
          <a:p>
            <a:r>
              <a:rPr lang="zh-CN" altLang="en-US" dirty="0"/>
              <a:t>缺点：</a:t>
            </a:r>
          </a:p>
        </p:txBody>
      </p:sp>
      <p:sp>
        <p:nvSpPr>
          <p:cNvPr id="9" name="文本框 8">
            <a:extLst>
              <a:ext uri="{FF2B5EF4-FFF2-40B4-BE49-F238E27FC236}">
                <a16:creationId xmlns:a16="http://schemas.microsoft.com/office/drawing/2014/main" id="{AE323BB8-E21E-4328-A7CF-33BEC2C27EE3}"/>
              </a:ext>
            </a:extLst>
          </p:cNvPr>
          <p:cNvSpPr txBox="1"/>
          <p:nvPr/>
        </p:nvSpPr>
        <p:spPr>
          <a:xfrm>
            <a:off x="7606778" y="2767051"/>
            <a:ext cx="3385863" cy="369332"/>
          </a:xfrm>
          <a:prstGeom prst="rect">
            <a:avLst/>
          </a:prstGeom>
          <a:noFill/>
        </p:spPr>
        <p:txBody>
          <a:bodyPr wrap="none" rtlCol="0">
            <a:spAutoFit/>
          </a:bodyPr>
          <a:lstStyle/>
          <a:p>
            <a:r>
              <a:rPr lang="zh-CN" altLang="en-US" dirty="0"/>
              <a:t>其它函数能直接使用数据，方便</a:t>
            </a:r>
          </a:p>
        </p:txBody>
      </p:sp>
      <p:sp>
        <p:nvSpPr>
          <p:cNvPr id="12" name="文本框 11">
            <a:extLst>
              <a:ext uri="{FF2B5EF4-FFF2-40B4-BE49-F238E27FC236}">
                <a16:creationId xmlns:a16="http://schemas.microsoft.com/office/drawing/2014/main" id="{B066D25E-597C-4AF1-8A95-DE5C31787E95}"/>
              </a:ext>
            </a:extLst>
          </p:cNvPr>
          <p:cNvSpPr txBox="1"/>
          <p:nvPr/>
        </p:nvSpPr>
        <p:spPr>
          <a:xfrm>
            <a:off x="7482251" y="4605248"/>
            <a:ext cx="4496744" cy="369332"/>
          </a:xfrm>
          <a:prstGeom prst="rect">
            <a:avLst/>
          </a:prstGeom>
          <a:noFill/>
        </p:spPr>
        <p:txBody>
          <a:bodyPr wrap="none" rtlCol="0">
            <a:spAutoFit/>
          </a:bodyPr>
          <a:lstStyle/>
          <a:p>
            <a:r>
              <a:rPr lang="zh-CN" altLang="en-US" dirty="0"/>
              <a:t>每个函数都可以访问这些数据，容易出</a:t>
            </a:r>
            <a:r>
              <a:rPr lang="en-US" altLang="zh-CN" dirty="0"/>
              <a:t>Bug</a:t>
            </a:r>
            <a:endParaRPr lang="zh-CN" altLang="en-US" dirty="0"/>
          </a:p>
        </p:txBody>
      </p:sp>
      <p:sp>
        <p:nvSpPr>
          <p:cNvPr id="3" name="文本框 2">
            <a:extLst>
              <a:ext uri="{FF2B5EF4-FFF2-40B4-BE49-F238E27FC236}">
                <a16:creationId xmlns:a16="http://schemas.microsoft.com/office/drawing/2014/main" id="{B9BE72C0-6153-4E44-A328-9D7593E05B37}"/>
              </a:ext>
            </a:extLst>
          </p:cNvPr>
          <p:cNvSpPr txBox="1"/>
          <p:nvPr/>
        </p:nvSpPr>
        <p:spPr>
          <a:xfrm>
            <a:off x="887767" y="840094"/>
            <a:ext cx="1827744" cy="369332"/>
          </a:xfrm>
          <a:prstGeom prst="rect">
            <a:avLst/>
          </a:prstGeom>
          <a:noFill/>
        </p:spPr>
        <p:txBody>
          <a:bodyPr wrap="none" rtlCol="0">
            <a:spAutoFit/>
          </a:bodyPr>
          <a:lstStyle/>
          <a:p>
            <a:r>
              <a:rPr lang="zh-CN" altLang="en-US" dirty="0"/>
              <a:t>飞机的位置坐标</a:t>
            </a:r>
          </a:p>
        </p:txBody>
      </p:sp>
      <p:sp>
        <p:nvSpPr>
          <p:cNvPr id="4" name="文本框 3">
            <a:extLst>
              <a:ext uri="{FF2B5EF4-FFF2-40B4-BE49-F238E27FC236}">
                <a16:creationId xmlns:a16="http://schemas.microsoft.com/office/drawing/2014/main" id="{DF116C1A-8E9D-4263-A51F-D893CDB9419B}"/>
              </a:ext>
            </a:extLst>
          </p:cNvPr>
          <p:cNvSpPr txBox="1"/>
          <p:nvPr/>
        </p:nvSpPr>
        <p:spPr>
          <a:xfrm>
            <a:off x="915018" y="1329628"/>
            <a:ext cx="1800493" cy="369332"/>
          </a:xfrm>
          <a:prstGeom prst="rect">
            <a:avLst/>
          </a:prstGeom>
          <a:noFill/>
        </p:spPr>
        <p:txBody>
          <a:bodyPr wrap="none" rtlCol="0">
            <a:spAutoFit/>
          </a:bodyPr>
          <a:lstStyle/>
          <a:p>
            <a:r>
              <a:rPr lang="zh-CN" altLang="en-US" dirty="0"/>
              <a:t>子弹的位置坐标</a:t>
            </a:r>
          </a:p>
        </p:txBody>
      </p:sp>
      <p:sp>
        <p:nvSpPr>
          <p:cNvPr id="8" name="文本框 7">
            <a:extLst>
              <a:ext uri="{FF2B5EF4-FFF2-40B4-BE49-F238E27FC236}">
                <a16:creationId xmlns:a16="http://schemas.microsoft.com/office/drawing/2014/main" id="{76E7B209-389B-44D4-B84E-C073DFCDB55F}"/>
              </a:ext>
            </a:extLst>
          </p:cNvPr>
          <p:cNvSpPr txBox="1"/>
          <p:nvPr/>
        </p:nvSpPr>
        <p:spPr>
          <a:xfrm>
            <a:off x="929232" y="1768093"/>
            <a:ext cx="2186817" cy="369332"/>
          </a:xfrm>
          <a:prstGeom prst="rect">
            <a:avLst/>
          </a:prstGeom>
          <a:noFill/>
        </p:spPr>
        <p:txBody>
          <a:bodyPr wrap="none" rtlCol="0">
            <a:spAutoFit/>
          </a:bodyPr>
          <a:lstStyle/>
          <a:p>
            <a:r>
              <a:rPr lang="zh-CN" altLang="en-US" dirty="0"/>
              <a:t>敌机的位置坐标 </a:t>
            </a:r>
            <a:r>
              <a:rPr lang="en-US" altLang="zh-CN" dirty="0"/>
              <a:t>……</a:t>
            </a:r>
            <a:endParaRPr lang="zh-CN" altLang="en-US" dirty="0"/>
          </a:p>
        </p:txBody>
      </p:sp>
      <p:sp>
        <p:nvSpPr>
          <p:cNvPr id="14" name="文本框 13">
            <a:extLst>
              <a:ext uri="{FF2B5EF4-FFF2-40B4-BE49-F238E27FC236}">
                <a16:creationId xmlns:a16="http://schemas.microsoft.com/office/drawing/2014/main" id="{2B3212E7-E554-4B11-89E1-5035D33A51B4}"/>
              </a:ext>
            </a:extLst>
          </p:cNvPr>
          <p:cNvSpPr txBox="1"/>
          <p:nvPr/>
        </p:nvSpPr>
        <p:spPr>
          <a:xfrm>
            <a:off x="6979278" y="873996"/>
            <a:ext cx="3416320" cy="369332"/>
          </a:xfrm>
          <a:prstGeom prst="rect">
            <a:avLst/>
          </a:prstGeom>
          <a:noFill/>
        </p:spPr>
        <p:txBody>
          <a:bodyPr wrap="none" rtlCol="0">
            <a:spAutoFit/>
          </a:bodyPr>
          <a:lstStyle/>
          <a:p>
            <a:r>
              <a:rPr lang="zh-CN" altLang="en-US" dirty="0"/>
              <a:t>特点：将所有数据设成全局变量</a:t>
            </a:r>
          </a:p>
        </p:txBody>
      </p:sp>
      <p:sp>
        <p:nvSpPr>
          <p:cNvPr id="10" name="矩形 9">
            <a:extLst>
              <a:ext uri="{FF2B5EF4-FFF2-40B4-BE49-F238E27FC236}">
                <a16:creationId xmlns:a16="http://schemas.microsoft.com/office/drawing/2014/main" id="{979526A1-8813-46E5-9C9D-D68E0A89E720}"/>
              </a:ext>
            </a:extLst>
          </p:cNvPr>
          <p:cNvSpPr/>
          <p:nvPr/>
        </p:nvSpPr>
        <p:spPr>
          <a:xfrm>
            <a:off x="591716" y="2257627"/>
            <a:ext cx="6096000" cy="3970318"/>
          </a:xfrm>
          <a:prstGeom prst="rect">
            <a:avLst/>
          </a:prstGeom>
        </p:spPr>
        <p:txBody>
          <a:bodyPr>
            <a:spAutoFit/>
          </a:bodyPr>
          <a:lstStyle/>
          <a:p>
            <a:r>
              <a:rPr lang="en-US" altLang="zh-CN" dirty="0">
                <a:solidFill>
                  <a:srgbClr val="0000FF"/>
                </a:solidFill>
                <a:latin typeface="新宋体" panose="02010609030101010101" pitchFamily="49" charset="-122"/>
                <a:ea typeface="新宋体" panose="02010609030101010101" pitchFamily="49" charset="-122"/>
              </a:rPr>
              <a:t>float</a:t>
            </a:r>
            <a:r>
              <a:rPr lang="en-US" altLang="zh-CN" dirty="0">
                <a:solidFill>
                  <a:srgbClr val="000000"/>
                </a:solidFill>
                <a:latin typeface="新宋体" panose="02010609030101010101" pitchFamily="49" charset="-122"/>
                <a:ea typeface="新宋体" panose="02010609030101010101" pitchFamily="49" charset="-122"/>
              </a:rPr>
              <a:t> position_x,position_y; </a:t>
            </a:r>
            <a:r>
              <a:rPr lang="en-US" altLang="zh-CN" dirty="0">
                <a:solidFill>
                  <a:srgbClr val="008000"/>
                </a:solidFill>
                <a:latin typeface="新宋体" panose="02010609030101010101" pitchFamily="49" charset="-122"/>
                <a:ea typeface="新宋体" panose="02010609030101010101" pitchFamily="49" charset="-122"/>
              </a:rPr>
              <a:t>// </a:t>
            </a:r>
            <a:r>
              <a:rPr lang="zh-CN" altLang="en-US" dirty="0">
                <a:solidFill>
                  <a:srgbClr val="008000"/>
                </a:solidFill>
                <a:latin typeface="新宋体" panose="02010609030101010101" pitchFamily="49" charset="-122"/>
                <a:ea typeface="新宋体" panose="02010609030101010101" pitchFamily="49" charset="-122"/>
              </a:rPr>
              <a:t>飞机位置</a:t>
            </a:r>
            <a:endParaRPr lang="zh-CN" altLang="en-US" dirty="0">
              <a:solidFill>
                <a:srgbClr val="000000"/>
              </a:solidFill>
              <a:latin typeface="新宋体" panose="02010609030101010101" pitchFamily="49" charset="-122"/>
              <a:ea typeface="新宋体" panose="02010609030101010101" pitchFamily="49" charset="-122"/>
            </a:endParaRPr>
          </a:p>
          <a:p>
            <a:r>
              <a:rPr lang="en-US" altLang="zh-CN" dirty="0">
                <a:solidFill>
                  <a:srgbClr val="0000FF"/>
                </a:solidFill>
                <a:latin typeface="新宋体" panose="02010609030101010101" pitchFamily="49" charset="-122"/>
                <a:ea typeface="新宋体" panose="02010609030101010101" pitchFamily="49" charset="-122"/>
              </a:rPr>
              <a:t>float</a:t>
            </a:r>
            <a:r>
              <a:rPr lang="en-US" altLang="zh-CN" dirty="0">
                <a:solidFill>
                  <a:srgbClr val="000000"/>
                </a:solidFill>
                <a:latin typeface="新宋体" panose="02010609030101010101" pitchFamily="49" charset="-122"/>
                <a:ea typeface="新宋体" panose="02010609030101010101" pitchFamily="49" charset="-122"/>
              </a:rPr>
              <a:t> bullet_x,bullet_y; </a:t>
            </a:r>
            <a:r>
              <a:rPr lang="en-US" altLang="zh-CN" dirty="0">
                <a:solidFill>
                  <a:srgbClr val="008000"/>
                </a:solidFill>
                <a:latin typeface="新宋体" panose="02010609030101010101" pitchFamily="49" charset="-122"/>
                <a:ea typeface="新宋体" panose="02010609030101010101" pitchFamily="49" charset="-122"/>
              </a:rPr>
              <a:t>// </a:t>
            </a:r>
            <a:r>
              <a:rPr lang="zh-CN" altLang="en-US" dirty="0">
                <a:solidFill>
                  <a:srgbClr val="008000"/>
                </a:solidFill>
                <a:latin typeface="新宋体" panose="02010609030101010101" pitchFamily="49" charset="-122"/>
                <a:ea typeface="新宋体" panose="02010609030101010101" pitchFamily="49" charset="-122"/>
              </a:rPr>
              <a:t>子弹位置</a:t>
            </a:r>
            <a:endParaRPr lang="zh-CN" altLang="en-US" dirty="0">
              <a:solidFill>
                <a:srgbClr val="000000"/>
              </a:solidFill>
              <a:latin typeface="新宋体" panose="02010609030101010101" pitchFamily="49" charset="-122"/>
              <a:ea typeface="新宋体" panose="02010609030101010101" pitchFamily="49" charset="-122"/>
            </a:endParaRPr>
          </a:p>
          <a:p>
            <a:r>
              <a:rPr lang="en-US" altLang="zh-CN" dirty="0">
                <a:solidFill>
                  <a:srgbClr val="0000FF"/>
                </a:solidFill>
                <a:latin typeface="新宋体" panose="02010609030101010101" pitchFamily="49" charset="-122"/>
                <a:ea typeface="新宋体" panose="02010609030101010101" pitchFamily="49" charset="-122"/>
              </a:rPr>
              <a:t>float</a:t>
            </a:r>
            <a:r>
              <a:rPr lang="en-US" altLang="zh-CN" dirty="0">
                <a:solidFill>
                  <a:srgbClr val="000000"/>
                </a:solidFill>
                <a:latin typeface="新宋体" panose="02010609030101010101" pitchFamily="49" charset="-122"/>
                <a:ea typeface="新宋体" panose="02010609030101010101" pitchFamily="49" charset="-122"/>
              </a:rPr>
              <a:t> enemy_x,enemy_y; </a:t>
            </a:r>
            <a:r>
              <a:rPr lang="en-US" altLang="zh-CN" dirty="0">
                <a:solidFill>
                  <a:srgbClr val="008000"/>
                </a:solidFill>
                <a:latin typeface="新宋体" panose="02010609030101010101" pitchFamily="49" charset="-122"/>
                <a:ea typeface="新宋体" panose="02010609030101010101" pitchFamily="49" charset="-122"/>
              </a:rPr>
              <a:t>// </a:t>
            </a:r>
            <a:r>
              <a:rPr lang="zh-CN" altLang="en-US" dirty="0">
                <a:solidFill>
                  <a:srgbClr val="008000"/>
                </a:solidFill>
                <a:latin typeface="新宋体" panose="02010609030101010101" pitchFamily="49" charset="-122"/>
                <a:ea typeface="新宋体" panose="02010609030101010101" pitchFamily="49" charset="-122"/>
              </a:rPr>
              <a:t>敌机位置</a:t>
            </a:r>
            <a:endParaRPr lang="zh-CN" altLang="en-US" dirty="0">
              <a:solidFill>
                <a:srgbClr val="000000"/>
              </a:solidFill>
              <a:latin typeface="新宋体" panose="02010609030101010101" pitchFamily="49" charset="-122"/>
              <a:ea typeface="新宋体" panose="02010609030101010101" pitchFamily="49" charset="-122"/>
            </a:endParaRPr>
          </a:p>
          <a:p>
            <a:r>
              <a:rPr lang="en-US" altLang="zh-CN" dirty="0">
                <a:solidFill>
                  <a:srgbClr val="0000FF"/>
                </a:solidFill>
                <a:latin typeface="新宋体" panose="02010609030101010101" pitchFamily="49" charset="-122"/>
                <a:ea typeface="新宋体" panose="02010609030101010101" pitchFamily="49" charset="-122"/>
              </a:rPr>
              <a:t>int</a:t>
            </a:r>
            <a:r>
              <a:rPr lang="en-US" altLang="zh-CN" dirty="0">
                <a:solidFill>
                  <a:srgbClr val="000000"/>
                </a:solidFill>
                <a:latin typeface="新宋体" panose="02010609030101010101" pitchFamily="49" charset="-122"/>
                <a:ea typeface="新宋体" panose="02010609030101010101" pitchFamily="49" charset="-122"/>
              </a:rPr>
              <a:t> isExpolde = 0; </a:t>
            </a:r>
            <a:r>
              <a:rPr lang="en-US" altLang="zh-CN" dirty="0">
                <a:solidFill>
                  <a:srgbClr val="008000"/>
                </a:solidFill>
                <a:latin typeface="新宋体" panose="02010609030101010101" pitchFamily="49" charset="-122"/>
                <a:ea typeface="新宋体" panose="02010609030101010101" pitchFamily="49" charset="-122"/>
              </a:rPr>
              <a:t>// </a:t>
            </a:r>
            <a:r>
              <a:rPr lang="zh-CN" altLang="en-US" dirty="0">
                <a:solidFill>
                  <a:srgbClr val="008000"/>
                </a:solidFill>
                <a:latin typeface="新宋体" panose="02010609030101010101" pitchFamily="49" charset="-122"/>
                <a:ea typeface="新宋体" panose="02010609030101010101" pitchFamily="49" charset="-122"/>
              </a:rPr>
              <a:t>飞机是否爆炸</a:t>
            </a:r>
            <a:endParaRPr lang="zh-CN" altLang="en-US" dirty="0">
              <a:solidFill>
                <a:srgbClr val="000000"/>
              </a:solidFill>
              <a:latin typeface="新宋体" panose="02010609030101010101" pitchFamily="49" charset="-122"/>
              <a:ea typeface="新宋体" panose="02010609030101010101" pitchFamily="49" charset="-122"/>
            </a:endParaRPr>
          </a:p>
          <a:p>
            <a:r>
              <a:rPr lang="en-US" altLang="zh-CN" dirty="0">
                <a:solidFill>
                  <a:srgbClr val="0000FF"/>
                </a:solidFill>
                <a:latin typeface="新宋体" panose="02010609030101010101" pitchFamily="49" charset="-122"/>
                <a:ea typeface="新宋体" panose="02010609030101010101" pitchFamily="49" charset="-122"/>
              </a:rPr>
              <a:t>int</a:t>
            </a:r>
            <a:r>
              <a:rPr lang="en-US" altLang="zh-CN" dirty="0">
                <a:solidFill>
                  <a:srgbClr val="000000"/>
                </a:solidFill>
                <a:latin typeface="新宋体" panose="02010609030101010101" pitchFamily="49" charset="-122"/>
                <a:ea typeface="新宋体" panose="02010609030101010101" pitchFamily="49" charset="-122"/>
              </a:rPr>
              <a:t> score = 0; </a:t>
            </a:r>
            <a:r>
              <a:rPr lang="en-US" altLang="zh-CN" dirty="0">
                <a:solidFill>
                  <a:srgbClr val="008000"/>
                </a:solidFill>
                <a:latin typeface="新宋体" panose="02010609030101010101" pitchFamily="49" charset="-122"/>
                <a:ea typeface="新宋体" panose="02010609030101010101" pitchFamily="49" charset="-122"/>
              </a:rPr>
              <a:t>// </a:t>
            </a:r>
            <a:r>
              <a:rPr lang="zh-CN" altLang="en-US" dirty="0">
                <a:solidFill>
                  <a:srgbClr val="008000"/>
                </a:solidFill>
                <a:latin typeface="新宋体" panose="02010609030101010101" pitchFamily="49" charset="-122"/>
                <a:ea typeface="新宋体" panose="02010609030101010101" pitchFamily="49" charset="-122"/>
              </a:rPr>
              <a:t>得分</a:t>
            </a:r>
            <a:endParaRPr lang="zh-CN" altLang="en-US" dirty="0">
              <a:solidFill>
                <a:srgbClr val="000000"/>
              </a:solidFill>
              <a:latin typeface="新宋体" panose="02010609030101010101" pitchFamily="49" charset="-122"/>
              <a:ea typeface="新宋体" panose="02010609030101010101" pitchFamily="49" charset="-122"/>
            </a:endParaRPr>
          </a:p>
          <a:p>
            <a:r>
              <a:rPr lang="en-US" altLang="zh-CN" dirty="0">
                <a:solidFill>
                  <a:srgbClr val="0000FF"/>
                </a:solidFill>
                <a:latin typeface="新宋体" panose="02010609030101010101" pitchFamily="49" charset="-122"/>
                <a:ea typeface="新宋体" panose="02010609030101010101" pitchFamily="49" charset="-122"/>
              </a:rPr>
              <a:t>int</a:t>
            </a:r>
            <a:r>
              <a:rPr lang="zh-CN" altLang="en-US" dirty="0">
                <a:solidFill>
                  <a:srgbClr val="000000"/>
                </a:solidFill>
                <a:latin typeface="新宋体" panose="02010609030101010101" pitchFamily="49" charset="-122"/>
                <a:ea typeface="新宋体" panose="02010609030101010101" pitchFamily="49" charset="-122"/>
              </a:rPr>
              <a:t> </a:t>
            </a:r>
            <a:r>
              <a:rPr lang="en-US" altLang="zh-CN" dirty="0">
                <a:solidFill>
                  <a:srgbClr val="000000"/>
                </a:solidFill>
                <a:latin typeface="新宋体" panose="02010609030101010101" pitchFamily="49" charset="-122"/>
                <a:ea typeface="新宋体" panose="02010609030101010101" pitchFamily="49" charset="-122"/>
              </a:rPr>
              <a:t>gameStatus = 0; </a:t>
            </a:r>
            <a:r>
              <a:rPr lang="en-US" altLang="zh-CN" dirty="0">
                <a:solidFill>
                  <a:srgbClr val="008000"/>
                </a:solidFill>
                <a:latin typeface="新宋体" panose="02010609030101010101" pitchFamily="49" charset="-122"/>
                <a:ea typeface="新宋体" panose="02010609030101010101" pitchFamily="49" charset="-122"/>
              </a:rPr>
              <a:t>/* </a:t>
            </a:r>
            <a:r>
              <a:rPr lang="zh-CN" altLang="en-US" dirty="0">
                <a:solidFill>
                  <a:srgbClr val="008000"/>
                </a:solidFill>
                <a:latin typeface="新宋体" panose="02010609030101010101" pitchFamily="49" charset="-122"/>
                <a:ea typeface="新宋体" panose="02010609030101010101" pitchFamily="49" charset="-122"/>
              </a:rPr>
              <a:t>游戏状态，</a:t>
            </a:r>
            <a:r>
              <a:rPr lang="en-US" altLang="zh-CN" dirty="0">
                <a:solidFill>
                  <a:srgbClr val="008000"/>
                </a:solidFill>
                <a:latin typeface="新宋体" panose="02010609030101010101" pitchFamily="49" charset="-122"/>
                <a:ea typeface="新宋体" panose="02010609030101010101" pitchFamily="49" charset="-122"/>
              </a:rPr>
              <a:t>0</a:t>
            </a:r>
            <a:r>
              <a:rPr lang="zh-CN" altLang="en-US" dirty="0">
                <a:solidFill>
                  <a:srgbClr val="008000"/>
                </a:solidFill>
                <a:latin typeface="新宋体" panose="02010609030101010101" pitchFamily="49" charset="-122"/>
                <a:ea typeface="新宋体" panose="02010609030101010101" pitchFamily="49" charset="-122"/>
              </a:rPr>
              <a:t>为初始菜单界面，</a:t>
            </a:r>
            <a:r>
              <a:rPr lang="en-US" altLang="zh-CN" dirty="0">
                <a:solidFill>
                  <a:srgbClr val="008000"/>
                </a:solidFill>
                <a:latin typeface="新宋体" panose="02010609030101010101" pitchFamily="49" charset="-122"/>
                <a:ea typeface="新宋体" panose="02010609030101010101" pitchFamily="49" charset="-122"/>
              </a:rPr>
              <a:t>1</a:t>
            </a:r>
            <a:r>
              <a:rPr lang="zh-CN" altLang="en-US" dirty="0">
                <a:solidFill>
                  <a:srgbClr val="008000"/>
                </a:solidFill>
                <a:latin typeface="新宋体" panose="02010609030101010101" pitchFamily="49" charset="-122"/>
                <a:ea typeface="新宋体" panose="02010609030101010101" pitchFamily="49" charset="-122"/>
              </a:rPr>
              <a:t>为正常游戏，</a:t>
            </a:r>
            <a:r>
              <a:rPr lang="en-US" altLang="zh-CN" dirty="0">
                <a:solidFill>
                  <a:srgbClr val="008000"/>
                </a:solidFill>
                <a:latin typeface="新宋体" panose="02010609030101010101" pitchFamily="49" charset="-122"/>
                <a:ea typeface="新宋体" panose="02010609030101010101" pitchFamily="49" charset="-122"/>
              </a:rPr>
              <a:t>2</a:t>
            </a:r>
            <a:r>
              <a:rPr lang="zh-CN" altLang="en-US" dirty="0">
                <a:solidFill>
                  <a:srgbClr val="008000"/>
                </a:solidFill>
                <a:latin typeface="新宋体" panose="02010609030101010101" pitchFamily="49" charset="-122"/>
                <a:ea typeface="新宋体" panose="02010609030101010101" pitchFamily="49" charset="-122"/>
              </a:rPr>
              <a:t>为结束游戏状态，</a:t>
            </a:r>
            <a:r>
              <a:rPr lang="en-US" altLang="zh-CN" dirty="0">
                <a:solidFill>
                  <a:srgbClr val="008000"/>
                </a:solidFill>
                <a:latin typeface="新宋体" panose="02010609030101010101" pitchFamily="49" charset="-122"/>
                <a:ea typeface="新宋体" panose="02010609030101010101" pitchFamily="49" charset="-122"/>
              </a:rPr>
              <a:t>3</a:t>
            </a:r>
            <a:r>
              <a:rPr lang="zh-CN" altLang="en-US" dirty="0">
                <a:solidFill>
                  <a:srgbClr val="008000"/>
                </a:solidFill>
                <a:latin typeface="新宋体" panose="02010609030101010101" pitchFamily="49" charset="-122"/>
                <a:ea typeface="新宋体" panose="02010609030101010101" pitchFamily="49" charset="-122"/>
              </a:rPr>
              <a:t>为游戏暂停</a:t>
            </a:r>
            <a:r>
              <a:rPr lang="en-US" altLang="zh-CN" dirty="0">
                <a:solidFill>
                  <a:srgbClr val="008000"/>
                </a:solidFill>
                <a:latin typeface="新宋体" panose="02010609030101010101" pitchFamily="49" charset="-122"/>
                <a:ea typeface="新宋体" panose="02010609030101010101" pitchFamily="49" charset="-122"/>
              </a:rPr>
              <a:t>*/</a:t>
            </a:r>
          </a:p>
          <a:p>
            <a:r>
              <a:rPr lang="en-US" altLang="zh-CN" dirty="0">
                <a:solidFill>
                  <a:srgbClr val="2B91AF"/>
                </a:solidFill>
                <a:latin typeface="新宋体" panose="02010609030101010101" pitchFamily="49" charset="-122"/>
                <a:ea typeface="新宋体" panose="02010609030101010101" pitchFamily="49" charset="-122"/>
              </a:rPr>
              <a:t>IMAGE</a:t>
            </a:r>
            <a:r>
              <a:rPr lang="en-US" altLang="zh-CN" dirty="0">
                <a:solidFill>
                  <a:srgbClr val="000000"/>
                </a:solidFill>
                <a:latin typeface="新宋体" panose="02010609030101010101" pitchFamily="49" charset="-122"/>
                <a:ea typeface="新宋体" panose="02010609030101010101" pitchFamily="49" charset="-122"/>
              </a:rPr>
              <a:t> img_bk; </a:t>
            </a:r>
            <a:r>
              <a:rPr lang="en-US" altLang="zh-CN" dirty="0">
                <a:solidFill>
                  <a:srgbClr val="008000"/>
                </a:solidFill>
                <a:latin typeface="新宋体" panose="02010609030101010101" pitchFamily="49" charset="-122"/>
                <a:ea typeface="新宋体" panose="02010609030101010101" pitchFamily="49" charset="-122"/>
              </a:rPr>
              <a:t>// </a:t>
            </a:r>
            <a:r>
              <a:rPr lang="zh-CN" altLang="en-US" dirty="0">
                <a:solidFill>
                  <a:srgbClr val="008000"/>
                </a:solidFill>
                <a:latin typeface="新宋体" panose="02010609030101010101" pitchFamily="49" charset="-122"/>
                <a:ea typeface="新宋体" panose="02010609030101010101" pitchFamily="49" charset="-122"/>
              </a:rPr>
              <a:t>背景图片</a:t>
            </a:r>
            <a:endParaRPr lang="en-US" altLang="zh-CN" dirty="0">
              <a:solidFill>
                <a:srgbClr val="008000"/>
              </a:solidFill>
              <a:latin typeface="新宋体" panose="02010609030101010101" pitchFamily="49" charset="-122"/>
              <a:ea typeface="新宋体" panose="02010609030101010101" pitchFamily="49" charset="-122"/>
            </a:endParaRPr>
          </a:p>
          <a:p>
            <a:r>
              <a:rPr lang="en-US" altLang="zh-CN" dirty="0">
                <a:solidFill>
                  <a:srgbClr val="2B91AF"/>
                </a:solidFill>
                <a:latin typeface="新宋体" panose="02010609030101010101" pitchFamily="49" charset="-122"/>
                <a:ea typeface="新宋体" panose="02010609030101010101" pitchFamily="49" charset="-122"/>
              </a:rPr>
              <a:t>IMAGE</a:t>
            </a:r>
            <a:r>
              <a:rPr lang="en-US" altLang="zh-CN" dirty="0">
                <a:solidFill>
                  <a:srgbClr val="000000"/>
                </a:solidFill>
                <a:latin typeface="新宋体" panose="02010609030101010101" pitchFamily="49" charset="-122"/>
                <a:ea typeface="新宋体" panose="02010609030101010101" pitchFamily="49" charset="-122"/>
              </a:rPr>
              <a:t> img_bullet1,img_bullet2; </a:t>
            </a:r>
            <a:r>
              <a:rPr lang="en-US" altLang="zh-CN" dirty="0">
                <a:solidFill>
                  <a:srgbClr val="008000"/>
                </a:solidFill>
                <a:latin typeface="新宋体" panose="02010609030101010101" pitchFamily="49" charset="-122"/>
                <a:ea typeface="新宋体" panose="02010609030101010101" pitchFamily="49" charset="-122"/>
              </a:rPr>
              <a:t>//</a:t>
            </a:r>
            <a:r>
              <a:rPr lang="zh-CN" altLang="en-US" dirty="0">
                <a:solidFill>
                  <a:srgbClr val="008000"/>
                </a:solidFill>
                <a:latin typeface="新宋体" panose="02010609030101010101" pitchFamily="49" charset="-122"/>
                <a:ea typeface="新宋体" panose="02010609030101010101" pitchFamily="49" charset="-122"/>
              </a:rPr>
              <a:t>子弹图片</a:t>
            </a:r>
            <a:endParaRPr lang="zh-CN" altLang="en-US" dirty="0">
              <a:solidFill>
                <a:srgbClr val="000000"/>
              </a:solidFill>
              <a:latin typeface="新宋体" panose="02010609030101010101" pitchFamily="49" charset="-122"/>
              <a:ea typeface="新宋体" panose="02010609030101010101" pitchFamily="49" charset="-122"/>
            </a:endParaRPr>
          </a:p>
          <a:p>
            <a:r>
              <a:rPr lang="en-US" altLang="zh-CN" dirty="0">
                <a:solidFill>
                  <a:srgbClr val="2B91AF"/>
                </a:solidFill>
                <a:latin typeface="新宋体" panose="02010609030101010101" pitchFamily="49" charset="-122"/>
                <a:ea typeface="新宋体" panose="02010609030101010101" pitchFamily="49" charset="-122"/>
              </a:rPr>
              <a:t>IMAGE</a:t>
            </a:r>
            <a:r>
              <a:rPr lang="en-US" altLang="zh-CN" dirty="0">
                <a:solidFill>
                  <a:srgbClr val="000000"/>
                </a:solidFill>
                <a:latin typeface="新宋体" panose="02010609030101010101" pitchFamily="49" charset="-122"/>
                <a:ea typeface="新宋体" panose="02010609030101010101" pitchFamily="49" charset="-122"/>
              </a:rPr>
              <a:t> img_enemyPlane1,img_enemyPlane2; </a:t>
            </a:r>
            <a:r>
              <a:rPr lang="en-US" altLang="zh-CN" dirty="0">
                <a:solidFill>
                  <a:srgbClr val="008000"/>
                </a:solidFill>
                <a:latin typeface="新宋体" panose="02010609030101010101" pitchFamily="49" charset="-122"/>
                <a:ea typeface="新宋体" panose="02010609030101010101" pitchFamily="49" charset="-122"/>
              </a:rPr>
              <a:t>//</a:t>
            </a:r>
            <a:r>
              <a:rPr lang="zh-CN" altLang="en-US" dirty="0">
                <a:solidFill>
                  <a:srgbClr val="008000"/>
                </a:solidFill>
                <a:latin typeface="新宋体" panose="02010609030101010101" pitchFamily="49" charset="-122"/>
                <a:ea typeface="新宋体" panose="02010609030101010101" pitchFamily="49" charset="-122"/>
              </a:rPr>
              <a:t>敌机图片</a:t>
            </a:r>
            <a:endParaRPr lang="en-US" altLang="zh-CN" dirty="0">
              <a:solidFill>
                <a:srgbClr val="008000"/>
              </a:solidFill>
              <a:latin typeface="新宋体" panose="02010609030101010101" pitchFamily="49" charset="-122"/>
              <a:ea typeface="新宋体" panose="02010609030101010101" pitchFamily="49" charset="-122"/>
            </a:endParaRPr>
          </a:p>
          <a:p>
            <a:r>
              <a:rPr lang="en-US" altLang="zh-CN" dirty="0">
                <a:solidFill>
                  <a:srgbClr val="2B91AF"/>
                </a:solidFill>
                <a:latin typeface="新宋体" panose="02010609030101010101" pitchFamily="49" charset="-122"/>
                <a:ea typeface="新宋体" panose="02010609030101010101" pitchFamily="49" charset="-122"/>
              </a:rPr>
              <a:t>IMAGE</a:t>
            </a:r>
            <a:r>
              <a:rPr lang="en-US" altLang="zh-CN" dirty="0">
                <a:solidFill>
                  <a:srgbClr val="000000"/>
                </a:solidFill>
                <a:latin typeface="新宋体" panose="02010609030101010101" pitchFamily="49" charset="-122"/>
                <a:ea typeface="新宋体" panose="02010609030101010101" pitchFamily="49" charset="-122"/>
              </a:rPr>
              <a:t> img_planeNormal1,img_planeNormal2; </a:t>
            </a:r>
            <a:r>
              <a:rPr lang="en-US" altLang="zh-CN" dirty="0">
                <a:solidFill>
                  <a:srgbClr val="008000"/>
                </a:solidFill>
                <a:latin typeface="新宋体" panose="02010609030101010101" pitchFamily="49" charset="-122"/>
                <a:ea typeface="新宋体" panose="02010609030101010101" pitchFamily="49" charset="-122"/>
              </a:rPr>
              <a:t>/*</a:t>
            </a:r>
            <a:r>
              <a:rPr lang="zh-CN" altLang="en-US" dirty="0">
                <a:solidFill>
                  <a:srgbClr val="008000"/>
                </a:solidFill>
                <a:latin typeface="新宋体" panose="02010609030101010101" pitchFamily="49" charset="-122"/>
                <a:ea typeface="新宋体" panose="02010609030101010101" pitchFamily="49" charset="-122"/>
              </a:rPr>
              <a:t>正常飞机图片</a:t>
            </a:r>
            <a:r>
              <a:rPr lang="en-US" altLang="zh-CN" dirty="0">
                <a:solidFill>
                  <a:srgbClr val="008000"/>
                </a:solidFill>
                <a:latin typeface="新宋体" panose="02010609030101010101" pitchFamily="49" charset="-122"/>
                <a:ea typeface="新宋体" panose="02010609030101010101" pitchFamily="49" charset="-122"/>
              </a:rPr>
              <a:t>*/</a:t>
            </a:r>
            <a:endParaRPr lang="zh-CN" altLang="en-US" dirty="0">
              <a:solidFill>
                <a:srgbClr val="000000"/>
              </a:solidFill>
              <a:latin typeface="新宋体" panose="02010609030101010101" pitchFamily="49" charset="-122"/>
              <a:ea typeface="新宋体" panose="02010609030101010101" pitchFamily="49" charset="-122"/>
            </a:endParaRPr>
          </a:p>
          <a:p>
            <a:r>
              <a:rPr lang="en-US" altLang="zh-CN" dirty="0">
                <a:solidFill>
                  <a:srgbClr val="2B91AF"/>
                </a:solidFill>
                <a:latin typeface="新宋体" panose="02010609030101010101" pitchFamily="49" charset="-122"/>
                <a:ea typeface="新宋体" panose="02010609030101010101" pitchFamily="49" charset="-122"/>
              </a:rPr>
              <a:t>IMAGE</a:t>
            </a:r>
            <a:r>
              <a:rPr lang="en-US" altLang="zh-CN" dirty="0">
                <a:solidFill>
                  <a:srgbClr val="000000"/>
                </a:solidFill>
                <a:latin typeface="新宋体" panose="02010609030101010101" pitchFamily="49" charset="-122"/>
                <a:ea typeface="新宋体" panose="02010609030101010101" pitchFamily="49" charset="-122"/>
              </a:rPr>
              <a:t> img_planeExplode1,img_planeExplode2; </a:t>
            </a:r>
            <a:r>
              <a:rPr lang="en-US" altLang="zh-CN" dirty="0">
                <a:solidFill>
                  <a:srgbClr val="008000"/>
                </a:solidFill>
                <a:latin typeface="新宋体" panose="02010609030101010101" pitchFamily="49" charset="-122"/>
                <a:ea typeface="新宋体" panose="02010609030101010101" pitchFamily="49" charset="-122"/>
              </a:rPr>
              <a:t>/*</a:t>
            </a:r>
            <a:r>
              <a:rPr lang="zh-CN" altLang="en-US" dirty="0">
                <a:solidFill>
                  <a:srgbClr val="008000"/>
                </a:solidFill>
                <a:latin typeface="新宋体" panose="02010609030101010101" pitchFamily="49" charset="-122"/>
                <a:ea typeface="新宋体" panose="02010609030101010101" pitchFamily="49" charset="-122"/>
              </a:rPr>
              <a:t>爆炸飞机图片</a:t>
            </a:r>
            <a:r>
              <a:rPr lang="en-US" altLang="zh-CN" dirty="0">
                <a:solidFill>
                  <a:srgbClr val="008000"/>
                </a:solidFill>
                <a:latin typeface="新宋体" panose="02010609030101010101" pitchFamily="49" charset="-122"/>
                <a:ea typeface="新宋体" panose="02010609030101010101" pitchFamily="49" charset="-122"/>
              </a:rPr>
              <a:t>*/</a:t>
            </a:r>
            <a:endParaRPr lang="zh-CN" altLang="en-US" dirty="0">
              <a:solidFill>
                <a:srgbClr val="000000"/>
              </a:solidFill>
              <a:latin typeface="新宋体" panose="02010609030101010101" pitchFamily="49" charset="-122"/>
              <a:ea typeface="新宋体" panose="02010609030101010101" pitchFamily="49" charset="-122"/>
            </a:endParaRPr>
          </a:p>
        </p:txBody>
      </p:sp>
      <p:sp>
        <p:nvSpPr>
          <p:cNvPr id="13" name="文本框 12">
            <a:extLst>
              <a:ext uri="{FF2B5EF4-FFF2-40B4-BE49-F238E27FC236}">
                <a16:creationId xmlns:a16="http://schemas.microsoft.com/office/drawing/2014/main" id="{701BB36F-892E-409B-A81E-ACD3CE6409A6}"/>
              </a:ext>
            </a:extLst>
          </p:cNvPr>
          <p:cNvSpPr txBox="1"/>
          <p:nvPr/>
        </p:nvSpPr>
        <p:spPr>
          <a:xfrm>
            <a:off x="7642234" y="1297303"/>
            <a:ext cx="2585964" cy="369332"/>
          </a:xfrm>
          <a:prstGeom prst="rect">
            <a:avLst/>
          </a:prstGeom>
          <a:noFill/>
        </p:spPr>
        <p:txBody>
          <a:bodyPr wrap="none" rtlCol="0">
            <a:spAutoFit/>
          </a:bodyPr>
          <a:lstStyle/>
          <a:p>
            <a:r>
              <a:rPr lang="zh-CN" altLang="en-US" dirty="0"/>
              <a:t>数据之间的联系不紧密</a:t>
            </a:r>
          </a:p>
        </p:txBody>
      </p:sp>
    </p:spTree>
    <p:extLst>
      <p:ext uri="{BB962C8B-B14F-4D97-AF65-F5344CB8AC3E}">
        <p14:creationId xmlns:p14="http://schemas.microsoft.com/office/powerpoint/2010/main" val="4026300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down)">
                                      <p:cBhvr>
                                        <p:cTn id="10" dur="500"/>
                                        <p:tgtEl>
                                          <p:spTgt spid="4"/>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ipe(down)">
                                      <p:cBhvr>
                                        <p:cTn id="13" dur="5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grpId="0" nodeType="click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barn(inVertical)">
                                      <p:cBhvr>
                                        <p:cTn id="18" dur="50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wipe(down)">
                                      <p:cBhvr>
                                        <p:cTn id="23" dur="500"/>
                                        <p:tgtEl>
                                          <p:spTgt spid="5"/>
                                        </p:tgtEl>
                                      </p:cBhvr>
                                    </p:animEffect>
                                  </p:childTnLst>
                                </p:cTn>
                              </p:par>
                              <p:par>
                                <p:cTn id="24" presetID="22" presetClass="entr" presetSubtype="4" fill="hold" grpId="0" nodeType="with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wipe(down)">
                                      <p:cBhvr>
                                        <p:cTn id="26" dur="500"/>
                                        <p:tgtEl>
                                          <p:spTgt spid="6"/>
                                        </p:tgtEl>
                                      </p:cBhvr>
                                    </p:animEffect>
                                  </p:childTnLst>
                                </p:cTn>
                              </p:par>
                              <p:par>
                                <p:cTn id="27" presetID="22" presetClass="entr" presetSubtype="4"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wipe(down)">
                                      <p:cBhvr>
                                        <p:cTn id="29" dur="500"/>
                                        <p:tgtEl>
                                          <p:spTgt spid="7"/>
                                        </p:tgtEl>
                                      </p:cBhvr>
                                    </p:animEffect>
                                  </p:childTnLst>
                                </p:cTn>
                              </p:par>
                              <p:par>
                                <p:cTn id="30" presetID="22" presetClass="entr" presetSubtype="4" fill="hold" grpId="0" nodeType="with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down)">
                                      <p:cBhvr>
                                        <p:cTn id="32" dur="500"/>
                                        <p:tgtEl>
                                          <p:spTgt spid="9"/>
                                        </p:tgtEl>
                                      </p:cBhvr>
                                    </p:animEffect>
                                  </p:childTnLst>
                                </p:cTn>
                              </p:par>
                              <p:par>
                                <p:cTn id="33" presetID="22" presetClass="entr" presetSubtype="4"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wipe(down)">
                                      <p:cBhvr>
                                        <p:cTn id="35" dur="500"/>
                                        <p:tgtEl>
                                          <p:spTgt spid="12"/>
                                        </p:tgtEl>
                                      </p:cBhvr>
                                    </p:animEffect>
                                  </p:childTnLst>
                                </p:cTn>
                              </p:par>
                              <p:par>
                                <p:cTn id="36" presetID="22" presetClass="entr" presetSubtype="4" fill="hold" grpId="0" nodeType="with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wipe(down)">
                                      <p:cBhvr>
                                        <p:cTn id="38" dur="500"/>
                                        <p:tgtEl>
                                          <p:spTgt spid="14"/>
                                        </p:tgtEl>
                                      </p:cBhvr>
                                    </p:animEffect>
                                  </p:childTnLst>
                                </p:cTn>
                              </p:par>
                              <p:par>
                                <p:cTn id="39" presetID="22" presetClass="entr" presetSubtype="4" fill="hold" grpId="0" nodeType="with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wipe(down)">
                                      <p:cBhvr>
                                        <p:cTn id="4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9" grpId="0"/>
      <p:bldP spid="12" grpId="0"/>
      <p:bldP spid="3" grpId="0"/>
      <p:bldP spid="4" grpId="0"/>
      <p:bldP spid="8" grpId="0"/>
      <p:bldP spid="14" grpId="0"/>
      <p:bldP spid="10" grpId="0"/>
      <p:bldP spid="13"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FF8"/>
        </a:solidFill>
        <a:effectLst/>
      </p:bgPr>
    </p:bg>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9F2BAE14-C610-4E7B-A4C6-C45E01DF644F}"/>
              </a:ext>
            </a:extLst>
          </p:cNvPr>
          <p:cNvSpPr txBox="1"/>
          <p:nvPr/>
        </p:nvSpPr>
        <p:spPr>
          <a:xfrm>
            <a:off x="470517" y="372862"/>
            <a:ext cx="1029449" cy="461665"/>
          </a:xfrm>
          <a:prstGeom prst="rect">
            <a:avLst/>
          </a:prstGeom>
          <a:noFill/>
        </p:spPr>
        <p:txBody>
          <a:bodyPr wrap="none" rtlCol="0">
            <a:spAutoFit/>
          </a:bodyPr>
          <a:lstStyle/>
          <a:p>
            <a:r>
              <a:rPr lang="en-US" altLang="zh-CN" sz="2400" dirty="0"/>
              <a:t>2.</a:t>
            </a:r>
            <a:r>
              <a:rPr lang="zh-CN" altLang="en-US" sz="2400" dirty="0"/>
              <a:t>操作</a:t>
            </a:r>
          </a:p>
        </p:txBody>
      </p:sp>
      <p:sp>
        <p:nvSpPr>
          <p:cNvPr id="4" name="文本框 3">
            <a:extLst>
              <a:ext uri="{FF2B5EF4-FFF2-40B4-BE49-F238E27FC236}">
                <a16:creationId xmlns:a16="http://schemas.microsoft.com/office/drawing/2014/main" id="{E9B70BC3-E8FB-4018-B2EE-CFBCA2FCB60F}"/>
              </a:ext>
            </a:extLst>
          </p:cNvPr>
          <p:cNvSpPr txBox="1"/>
          <p:nvPr/>
        </p:nvSpPr>
        <p:spPr>
          <a:xfrm>
            <a:off x="710214" y="1296140"/>
            <a:ext cx="2414444" cy="369332"/>
          </a:xfrm>
          <a:prstGeom prst="rect">
            <a:avLst/>
          </a:prstGeom>
          <a:noFill/>
        </p:spPr>
        <p:txBody>
          <a:bodyPr wrap="none" rtlCol="0">
            <a:spAutoFit/>
          </a:bodyPr>
          <a:lstStyle/>
          <a:p>
            <a:r>
              <a:rPr lang="en-US" altLang="zh-CN" dirty="0"/>
              <a:t>(1)startup()</a:t>
            </a:r>
            <a:r>
              <a:rPr lang="zh-CN" altLang="en-US" dirty="0"/>
              <a:t>初始化数据</a:t>
            </a:r>
          </a:p>
        </p:txBody>
      </p:sp>
      <p:sp>
        <p:nvSpPr>
          <p:cNvPr id="5" name="文本框 4">
            <a:extLst>
              <a:ext uri="{FF2B5EF4-FFF2-40B4-BE49-F238E27FC236}">
                <a16:creationId xmlns:a16="http://schemas.microsoft.com/office/drawing/2014/main" id="{6A888B53-1F76-48CB-9EFE-D81D29901235}"/>
              </a:ext>
            </a:extLst>
          </p:cNvPr>
          <p:cNvSpPr txBox="1"/>
          <p:nvPr/>
        </p:nvSpPr>
        <p:spPr>
          <a:xfrm>
            <a:off x="710214" y="2539014"/>
            <a:ext cx="1899879" cy="369332"/>
          </a:xfrm>
          <a:prstGeom prst="rect">
            <a:avLst/>
          </a:prstGeom>
          <a:noFill/>
        </p:spPr>
        <p:txBody>
          <a:bodyPr wrap="none" rtlCol="0">
            <a:spAutoFit/>
          </a:bodyPr>
          <a:lstStyle/>
          <a:p>
            <a:r>
              <a:rPr lang="en-US" altLang="zh-CN" dirty="0"/>
              <a:t>(2)while(1)</a:t>
            </a:r>
            <a:r>
              <a:rPr lang="zh-CN" altLang="en-US" dirty="0"/>
              <a:t>大循环</a:t>
            </a:r>
          </a:p>
        </p:txBody>
      </p:sp>
      <p:sp>
        <p:nvSpPr>
          <p:cNvPr id="6" name="左大括号 5">
            <a:extLst>
              <a:ext uri="{FF2B5EF4-FFF2-40B4-BE49-F238E27FC236}">
                <a16:creationId xmlns:a16="http://schemas.microsoft.com/office/drawing/2014/main" id="{BB272F1E-637F-4CE0-844E-B37596E7D94F}"/>
              </a:ext>
            </a:extLst>
          </p:cNvPr>
          <p:cNvSpPr/>
          <p:nvPr/>
        </p:nvSpPr>
        <p:spPr>
          <a:xfrm>
            <a:off x="2579744" y="2095130"/>
            <a:ext cx="154578" cy="1216241"/>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7" name="文本框 6">
            <a:hlinkClick r:id="rId2" action="ppaction://hlinksldjump"/>
            <a:extLst>
              <a:ext uri="{FF2B5EF4-FFF2-40B4-BE49-F238E27FC236}">
                <a16:creationId xmlns:a16="http://schemas.microsoft.com/office/drawing/2014/main" id="{9F9AC69A-4D35-4BB1-BF86-E3870942D29B}"/>
              </a:ext>
            </a:extLst>
          </p:cNvPr>
          <p:cNvSpPr txBox="1"/>
          <p:nvPr/>
        </p:nvSpPr>
        <p:spPr>
          <a:xfrm>
            <a:off x="2820992" y="1926455"/>
            <a:ext cx="1782860" cy="369332"/>
          </a:xfrm>
          <a:prstGeom prst="rect">
            <a:avLst/>
          </a:prstGeom>
          <a:noFill/>
        </p:spPr>
        <p:txBody>
          <a:bodyPr wrap="none" rtlCol="0">
            <a:spAutoFit/>
          </a:bodyPr>
          <a:lstStyle/>
          <a:p>
            <a:r>
              <a:rPr lang="en-US" altLang="zh-CN" dirty="0"/>
              <a:t>Show()</a:t>
            </a:r>
            <a:r>
              <a:rPr lang="zh-CN" altLang="en-US" dirty="0"/>
              <a:t>显示画面</a:t>
            </a:r>
          </a:p>
        </p:txBody>
      </p:sp>
      <p:sp>
        <p:nvSpPr>
          <p:cNvPr id="8" name="文本框 7">
            <a:extLst>
              <a:ext uri="{FF2B5EF4-FFF2-40B4-BE49-F238E27FC236}">
                <a16:creationId xmlns:a16="http://schemas.microsoft.com/office/drawing/2014/main" id="{98F887A8-FD87-4E74-9E0C-D93EB21EC7D6}"/>
              </a:ext>
            </a:extLst>
          </p:cNvPr>
          <p:cNvSpPr txBox="1"/>
          <p:nvPr/>
        </p:nvSpPr>
        <p:spPr>
          <a:xfrm>
            <a:off x="2749819" y="2518584"/>
            <a:ext cx="3720890" cy="369332"/>
          </a:xfrm>
          <a:prstGeom prst="rect">
            <a:avLst/>
          </a:prstGeom>
          <a:noFill/>
        </p:spPr>
        <p:txBody>
          <a:bodyPr wrap="none" rtlCol="0">
            <a:spAutoFit/>
          </a:bodyPr>
          <a:lstStyle/>
          <a:p>
            <a:r>
              <a:rPr lang="en-US" altLang="zh-CN" dirty="0"/>
              <a:t>updateWithoutInput()</a:t>
            </a:r>
            <a:r>
              <a:rPr lang="zh-CN" altLang="en-US" dirty="0"/>
              <a:t>自动修改数据</a:t>
            </a:r>
          </a:p>
        </p:txBody>
      </p:sp>
      <p:sp>
        <p:nvSpPr>
          <p:cNvPr id="9" name="文本框 8">
            <a:extLst>
              <a:ext uri="{FF2B5EF4-FFF2-40B4-BE49-F238E27FC236}">
                <a16:creationId xmlns:a16="http://schemas.microsoft.com/office/drawing/2014/main" id="{6510A8C2-6356-439C-B0F1-863C537B1BD2}"/>
              </a:ext>
            </a:extLst>
          </p:cNvPr>
          <p:cNvSpPr txBox="1"/>
          <p:nvPr/>
        </p:nvSpPr>
        <p:spPr>
          <a:xfrm>
            <a:off x="2734322" y="3110713"/>
            <a:ext cx="3616696" cy="369332"/>
          </a:xfrm>
          <a:prstGeom prst="rect">
            <a:avLst/>
          </a:prstGeom>
          <a:noFill/>
        </p:spPr>
        <p:txBody>
          <a:bodyPr wrap="none" rtlCol="0">
            <a:spAutoFit/>
          </a:bodyPr>
          <a:lstStyle/>
          <a:p>
            <a:r>
              <a:rPr lang="en-US" altLang="zh-CN" dirty="0"/>
              <a:t>updateWithInput()</a:t>
            </a:r>
            <a:r>
              <a:rPr lang="zh-CN" altLang="en-US" dirty="0"/>
              <a:t>由用户修改数据</a:t>
            </a:r>
          </a:p>
        </p:txBody>
      </p:sp>
      <p:sp>
        <p:nvSpPr>
          <p:cNvPr id="11" name="文本框 10">
            <a:extLst>
              <a:ext uri="{FF2B5EF4-FFF2-40B4-BE49-F238E27FC236}">
                <a16:creationId xmlns:a16="http://schemas.microsoft.com/office/drawing/2014/main" id="{2F35904B-521C-47C0-86FD-E594D96DFE14}"/>
              </a:ext>
            </a:extLst>
          </p:cNvPr>
          <p:cNvSpPr txBox="1"/>
          <p:nvPr/>
        </p:nvSpPr>
        <p:spPr>
          <a:xfrm>
            <a:off x="710214" y="3938959"/>
            <a:ext cx="3905236" cy="369332"/>
          </a:xfrm>
          <a:prstGeom prst="rect">
            <a:avLst/>
          </a:prstGeom>
          <a:noFill/>
        </p:spPr>
        <p:txBody>
          <a:bodyPr wrap="none" rtlCol="0">
            <a:spAutoFit/>
          </a:bodyPr>
          <a:lstStyle/>
          <a:p>
            <a:r>
              <a:rPr lang="en-US" altLang="zh-CN" dirty="0"/>
              <a:t>(3)Gameover()</a:t>
            </a:r>
            <a:r>
              <a:rPr lang="zh-CN" altLang="en-US" dirty="0"/>
              <a:t>进行游戏结束后的处理</a:t>
            </a:r>
          </a:p>
        </p:txBody>
      </p:sp>
      <p:sp>
        <p:nvSpPr>
          <p:cNvPr id="12" name="文本框 11">
            <a:extLst>
              <a:ext uri="{FF2B5EF4-FFF2-40B4-BE49-F238E27FC236}">
                <a16:creationId xmlns:a16="http://schemas.microsoft.com/office/drawing/2014/main" id="{8ACFB3ED-8B72-4C9A-AF5E-9070969AA527}"/>
              </a:ext>
            </a:extLst>
          </p:cNvPr>
          <p:cNvSpPr txBox="1"/>
          <p:nvPr/>
        </p:nvSpPr>
        <p:spPr>
          <a:xfrm>
            <a:off x="710214" y="4680042"/>
            <a:ext cx="6346609" cy="646331"/>
          </a:xfrm>
          <a:prstGeom prst="rect">
            <a:avLst/>
          </a:prstGeom>
          <a:noFill/>
        </p:spPr>
        <p:txBody>
          <a:bodyPr wrap="none" rtlCol="0">
            <a:spAutoFit/>
          </a:bodyPr>
          <a:lstStyle/>
          <a:p>
            <a:r>
              <a:rPr lang="zh-CN" altLang="en-US" dirty="0"/>
              <a:t>虽然</a:t>
            </a:r>
            <a:r>
              <a:rPr lang="en-US" altLang="zh-CN" dirty="0"/>
              <a:t>main()</a:t>
            </a:r>
            <a:r>
              <a:rPr lang="zh-CN" altLang="en-US" dirty="0"/>
              <a:t>被分为五大块，但由于它们使用的是同一组数据，</a:t>
            </a:r>
            <a:endParaRPr lang="en-US" altLang="zh-CN" dirty="0"/>
          </a:p>
          <a:p>
            <a:r>
              <a:rPr lang="zh-CN" altLang="en-US" dirty="0"/>
              <a:t>所以</a:t>
            </a:r>
            <a:r>
              <a:rPr lang="en-US" altLang="zh-CN" dirty="0"/>
              <a:t>main()</a:t>
            </a:r>
            <a:r>
              <a:rPr lang="zh-CN" altLang="en-US" dirty="0"/>
              <a:t>仍然是一个密不可分的整体</a:t>
            </a:r>
          </a:p>
        </p:txBody>
      </p:sp>
      <p:pic>
        <p:nvPicPr>
          <p:cNvPr id="13" name="图片 12">
            <a:extLst>
              <a:ext uri="{FF2B5EF4-FFF2-40B4-BE49-F238E27FC236}">
                <a16:creationId xmlns:a16="http://schemas.microsoft.com/office/drawing/2014/main" id="{8A580DCE-BE8A-4907-B915-4677668BCCDB}"/>
              </a:ext>
            </a:extLst>
          </p:cNvPr>
          <p:cNvPicPr>
            <a:picLocks noChangeAspect="1"/>
          </p:cNvPicPr>
          <p:nvPr/>
        </p:nvPicPr>
        <p:blipFill>
          <a:blip r:embed="rId3"/>
          <a:stretch>
            <a:fillRect/>
          </a:stretch>
        </p:blipFill>
        <p:spPr>
          <a:xfrm>
            <a:off x="6745464" y="1278808"/>
            <a:ext cx="5220152" cy="2735817"/>
          </a:xfrm>
          <a:prstGeom prst="rect">
            <a:avLst/>
          </a:prstGeom>
        </p:spPr>
      </p:pic>
      <p:pic>
        <p:nvPicPr>
          <p:cNvPr id="14" name="图形 13" descr="线箭头左旋">
            <a:hlinkClick r:id="rId4" action="ppaction://hlinksldjump"/>
            <a:extLst>
              <a:ext uri="{FF2B5EF4-FFF2-40B4-BE49-F238E27FC236}">
                <a16:creationId xmlns:a16="http://schemas.microsoft.com/office/drawing/2014/main" id="{962B6783-7D78-44C5-B1F3-9976D677725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44911" y="6303390"/>
            <a:ext cx="554610" cy="554610"/>
          </a:xfrm>
          <a:prstGeom prst="rect">
            <a:avLst/>
          </a:prstGeom>
        </p:spPr>
      </p:pic>
      <p:sp>
        <p:nvSpPr>
          <p:cNvPr id="15" name="箭头: 右 14">
            <a:hlinkClick r:id="rId7" action="ppaction://hlinksldjump"/>
            <a:extLst>
              <a:ext uri="{FF2B5EF4-FFF2-40B4-BE49-F238E27FC236}">
                <a16:creationId xmlns:a16="http://schemas.microsoft.com/office/drawing/2014/main" id="{1B52DDBE-656D-47D0-985A-9AC9E0F12CEF}"/>
              </a:ext>
            </a:extLst>
          </p:cNvPr>
          <p:cNvSpPr/>
          <p:nvPr/>
        </p:nvSpPr>
        <p:spPr>
          <a:xfrm>
            <a:off x="11492479" y="6403264"/>
            <a:ext cx="554610" cy="354862"/>
          </a:xfrm>
          <a:prstGeom prst="rightArrow">
            <a:avLst/>
          </a:prstGeom>
          <a:solidFill>
            <a:srgbClr val="E1C7A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a:extLst>
              <a:ext uri="{FF2B5EF4-FFF2-40B4-BE49-F238E27FC236}">
                <a16:creationId xmlns:a16="http://schemas.microsoft.com/office/drawing/2014/main" id="{FBAE5825-B715-4696-B145-1A9B6F166672}"/>
              </a:ext>
            </a:extLst>
          </p:cNvPr>
          <p:cNvSpPr txBox="1"/>
          <p:nvPr/>
        </p:nvSpPr>
        <p:spPr>
          <a:xfrm>
            <a:off x="710214" y="5806751"/>
            <a:ext cx="8355172" cy="369332"/>
          </a:xfrm>
          <a:prstGeom prst="rect">
            <a:avLst/>
          </a:prstGeom>
          <a:noFill/>
        </p:spPr>
        <p:txBody>
          <a:bodyPr wrap="none" rtlCol="0">
            <a:spAutoFit/>
          </a:bodyPr>
          <a:lstStyle/>
          <a:p>
            <a:r>
              <a:rPr lang="zh-CN" altLang="en-US" dirty="0"/>
              <a:t>各个函数的具体实现参考</a:t>
            </a:r>
            <a:r>
              <a:rPr lang="en-US" altLang="zh-CN" dirty="0"/>
              <a:t>B</a:t>
            </a:r>
            <a:r>
              <a:rPr lang="zh-CN" altLang="en-US" dirty="0"/>
              <a:t>站视频：</a:t>
            </a:r>
            <a:r>
              <a:rPr lang="en-US" altLang="zh-CN" dirty="0">
                <a:hlinkClick r:id="rId8"/>
              </a:rPr>
              <a:t>【</a:t>
            </a:r>
            <a:r>
              <a:rPr lang="zh-CN" altLang="en-US" dirty="0">
                <a:hlinkClick r:id="rId8"/>
              </a:rPr>
              <a:t>河海大学</a:t>
            </a:r>
            <a:r>
              <a:rPr lang="en-US" altLang="zh-CN" dirty="0">
                <a:hlinkClick r:id="rId8"/>
              </a:rPr>
              <a:t>·</a:t>
            </a:r>
            <a:r>
              <a:rPr lang="zh-CN" altLang="en-US" dirty="0">
                <a:hlinkClick r:id="rId8"/>
              </a:rPr>
              <a:t>童晶</a:t>
            </a:r>
            <a:r>
              <a:rPr lang="en-US" altLang="zh-CN" dirty="0">
                <a:hlinkClick r:id="rId8"/>
              </a:rPr>
              <a:t>】</a:t>
            </a:r>
            <a:r>
              <a:rPr lang="zh-CN" altLang="en-US" dirty="0">
                <a:hlinkClick r:id="rId8"/>
              </a:rPr>
              <a:t>做游戏，学编程（</a:t>
            </a:r>
            <a:r>
              <a:rPr lang="en-US" altLang="zh-CN" dirty="0">
                <a:hlinkClick r:id="rId8"/>
              </a:rPr>
              <a:t>C</a:t>
            </a:r>
            <a:r>
              <a:rPr lang="zh-CN" altLang="en-US" dirty="0">
                <a:hlinkClick r:id="rId8"/>
              </a:rPr>
              <a:t>语言）</a:t>
            </a:r>
            <a:endParaRPr lang="zh-CN" altLang="en-US" dirty="0"/>
          </a:p>
        </p:txBody>
      </p:sp>
    </p:spTree>
    <p:extLst>
      <p:ext uri="{BB962C8B-B14F-4D97-AF65-F5344CB8AC3E}">
        <p14:creationId xmlns:p14="http://schemas.microsoft.com/office/powerpoint/2010/main" val="321692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arn(inVertical)">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5"/>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8"/>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11"/>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2"/>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fade">
                                      <p:cBhvr>
                                        <p:cTn id="3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animBg="1"/>
      <p:bldP spid="7" grpId="0"/>
      <p:bldP spid="8" grpId="0"/>
      <p:bldP spid="9" grpId="0"/>
      <p:bldP spid="11" grpId="0"/>
      <p:bldP spid="12" grpId="0"/>
      <p:bldP spid="16"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FF8"/>
        </a:solidFill>
        <a:effectLst/>
      </p:bgPr>
    </p:bg>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17E4A5B3-6A23-4530-95A3-4F71B6D6958A}"/>
              </a:ext>
            </a:extLst>
          </p:cNvPr>
          <p:cNvSpPr/>
          <p:nvPr/>
        </p:nvSpPr>
        <p:spPr>
          <a:xfrm>
            <a:off x="676791" y="491195"/>
            <a:ext cx="1372492" cy="369332"/>
          </a:xfrm>
          <a:prstGeom prst="rect">
            <a:avLst/>
          </a:prstGeom>
        </p:spPr>
        <p:txBody>
          <a:bodyPr wrap="none">
            <a:spAutoFit/>
          </a:bodyPr>
          <a:lstStyle/>
          <a:p>
            <a:r>
              <a:rPr lang="en-US" altLang="zh-CN" b="1" dirty="0"/>
              <a:t>Show()</a:t>
            </a:r>
            <a:r>
              <a:rPr lang="zh-CN" altLang="en-US" b="1" dirty="0"/>
              <a:t>函数</a:t>
            </a:r>
          </a:p>
        </p:txBody>
      </p:sp>
      <p:sp>
        <p:nvSpPr>
          <p:cNvPr id="3" name="文本框 2">
            <a:extLst>
              <a:ext uri="{FF2B5EF4-FFF2-40B4-BE49-F238E27FC236}">
                <a16:creationId xmlns:a16="http://schemas.microsoft.com/office/drawing/2014/main" id="{2BE070C8-D64E-44EF-8279-E34796589D2A}"/>
              </a:ext>
            </a:extLst>
          </p:cNvPr>
          <p:cNvSpPr txBox="1"/>
          <p:nvPr/>
        </p:nvSpPr>
        <p:spPr>
          <a:xfrm>
            <a:off x="974035" y="860527"/>
            <a:ext cx="7686720" cy="369332"/>
          </a:xfrm>
          <a:prstGeom prst="rect">
            <a:avLst/>
          </a:prstGeom>
          <a:noFill/>
        </p:spPr>
        <p:txBody>
          <a:bodyPr wrap="none" rtlCol="0">
            <a:spAutoFit/>
          </a:bodyPr>
          <a:lstStyle/>
          <a:p>
            <a:r>
              <a:rPr lang="zh-CN" altLang="en-US" dirty="0"/>
              <a:t>基于</a:t>
            </a:r>
            <a:r>
              <a:rPr lang="en-US" altLang="zh-CN" dirty="0"/>
              <a:t>EasyX</a:t>
            </a:r>
            <a:r>
              <a:rPr lang="zh-CN" altLang="en-US" dirty="0"/>
              <a:t>的图形化界面（安装</a:t>
            </a:r>
            <a:r>
              <a:rPr lang="en-US" altLang="zh-CN" dirty="0"/>
              <a:t>EasyX</a:t>
            </a:r>
            <a:r>
              <a:rPr lang="zh-CN" altLang="en-US" dirty="0"/>
              <a:t>后引入</a:t>
            </a:r>
            <a:r>
              <a:rPr lang="en-US" altLang="zh-CN" dirty="0"/>
              <a:t>&lt;graphics.h&gt;</a:t>
            </a:r>
            <a:r>
              <a:rPr lang="zh-CN" altLang="en-US" dirty="0"/>
              <a:t>头文件即可使用）</a:t>
            </a:r>
          </a:p>
        </p:txBody>
      </p:sp>
      <p:sp>
        <p:nvSpPr>
          <p:cNvPr id="6" name="文本框 5">
            <a:extLst>
              <a:ext uri="{FF2B5EF4-FFF2-40B4-BE49-F238E27FC236}">
                <a16:creationId xmlns:a16="http://schemas.microsoft.com/office/drawing/2014/main" id="{9FFEEC9C-35BA-44D7-8C5B-6A073B4EA2F0}"/>
              </a:ext>
            </a:extLst>
          </p:cNvPr>
          <p:cNvSpPr txBox="1"/>
          <p:nvPr/>
        </p:nvSpPr>
        <p:spPr>
          <a:xfrm>
            <a:off x="974035" y="1359063"/>
            <a:ext cx="7906332" cy="369332"/>
          </a:xfrm>
          <a:prstGeom prst="rect">
            <a:avLst/>
          </a:prstGeom>
          <a:noFill/>
        </p:spPr>
        <p:txBody>
          <a:bodyPr wrap="none" rtlCol="0">
            <a:spAutoFit/>
          </a:bodyPr>
          <a:lstStyle/>
          <a:p>
            <a:r>
              <a:rPr lang="zh-CN" altLang="en-US" dirty="0"/>
              <a:t>通过</a:t>
            </a:r>
            <a:r>
              <a:rPr lang="en-US" altLang="zh-CN" dirty="0"/>
              <a:t>EasyX</a:t>
            </a:r>
            <a:r>
              <a:rPr lang="zh-CN" altLang="en-US" dirty="0"/>
              <a:t>的函数，将敌机，战机，子弹的位置坐标从数据转化成可视的图片</a:t>
            </a:r>
          </a:p>
        </p:txBody>
      </p:sp>
      <p:sp>
        <p:nvSpPr>
          <p:cNvPr id="8" name="矩形 7">
            <a:extLst>
              <a:ext uri="{FF2B5EF4-FFF2-40B4-BE49-F238E27FC236}">
                <a16:creationId xmlns:a16="http://schemas.microsoft.com/office/drawing/2014/main" id="{A3B9EC84-C6C4-4718-AAAA-1DAB12926453}"/>
              </a:ext>
            </a:extLst>
          </p:cNvPr>
          <p:cNvSpPr/>
          <p:nvPr/>
        </p:nvSpPr>
        <p:spPr>
          <a:xfrm>
            <a:off x="6480658" y="6278765"/>
            <a:ext cx="5181227" cy="369332"/>
          </a:xfrm>
          <a:prstGeom prst="rect">
            <a:avLst/>
          </a:prstGeom>
        </p:spPr>
        <p:txBody>
          <a:bodyPr wrap="none">
            <a:spAutoFit/>
          </a:bodyPr>
          <a:lstStyle/>
          <a:p>
            <a:r>
              <a:rPr lang="en-US" altLang="zh-CN" dirty="0">
                <a:hlinkClick r:id="rId2"/>
              </a:rPr>
              <a:t>EasyX</a:t>
            </a:r>
            <a:r>
              <a:rPr lang="zh-CN" altLang="en-US" dirty="0">
                <a:hlinkClick r:id="rId2"/>
              </a:rPr>
              <a:t>帮助文档：</a:t>
            </a:r>
            <a:r>
              <a:rPr lang="en-US" altLang="zh-CN" dirty="0">
                <a:hlinkClick r:id="rId2"/>
              </a:rPr>
              <a:t>https://docs.easyx.cn/zh-cn/intro</a:t>
            </a:r>
            <a:endParaRPr lang="zh-CN" altLang="en-US" dirty="0"/>
          </a:p>
        </p:txBody>
      </p:sp>
      <p:sp>
        <p:nvSpPr>
          <p:cNvPr id="9" name="文本框 8">
            <a:extLst>
              <a:ext uri="{FF2B5EF4-FFF2-40B4-BE49-F238E27FC236}">
                <a16:creationId xmlns:a16="http://schemas.microsoft.com/office/drawing/2014/main" id="{BA2A1254-96AF-47D6-975D-4E4A1A2C64AC}"/>
              </a:ext>
            </a:extLst>
          </p:cNvPr>
          <p:cNvSpPr txBox="1"/>
          <p:nvPr/>
        </p:nvSpPr>
        <p:spPr>
          <a:xfrm>
            <a:off x="963699" y="2025143"/>
            <a:ext cx="2650084" cy="369332"/>
          </a:xfrm>
          <a:prstGeom prst="rect">
            <a:avLst/>
          </a:prstGeom>
          <a:noFill/>
        </p:spPr>
        <p:txBody>
          <a:bodyPr wrap="none" rtlCol="0">
            <a:spAutoFit/>
          </a:bodyPr>
          <a:lstStyle/>
          <a:p>
            <a:r>
              <a:rPr lang="en-US" altLang="zh-CN" dirty="0"/>
              <a:t>EasyX</a:t>
            </a:r>
            <a:r>
              <a:rPr lang="zh-CN" altLang="en-US" dirty="0"/>
              <a:t>基本的类和函数：</a:t>
            </a:r>
          </a:p>
        </p:txBody>
      </p:sp>
      <p:pic>
        <p:nvPicPr>
          <p:cNvPr id="4" name="图片 3">
            <a:extLst>
              <a:ext uri="{FF2B5EF4-FFF2-40B4-BE49-F238E27FC236}">
                <a16:creationId xmlns:a16="http://schemas.microsoft.com/office/drawing/2014/main" id="{E05D4E37-9F8F-4B37-889F-DEDECE4A945B}"/>
              </a:ext>
            </a:extLst>
          </p:cNvPr>
          <p:cNvPicPr>
            <a:picLocks noChangeAspect="1"/>
          </p:cNvPicPr>
          <p:nvPr/>
        </p:nvPicPr>
        <p:blipFill>
          <a:blip r:embed="rId3"/>
          <a:stretch>
            <a:fillRect/>
          </a:stretch>
        </p:blipFill>
        <p:spPr>
          <a:xfrm>
            <a:off x="1095064" y="2523679"/>
            <a:ext cx="4991533" cy="1783235"/>
          </a:xfrm>
          <a:prstGeom prst="rect">
            <a:avLst/>
          </a:prstGeom>
        </p:spPr>
      </p:pic>
      <p:pic>
        <p:nvPicPr>
          <p:cNvPr id="5" name="图片 4">
            <a:extLst>
              <a:ext uri="{FF2B5EF4-FFF2-40B4-BE49-F238E27FC236}">
                <a16:creationId xmlns:a16="http://schemas.microsoft.com/office/drawing/2014/main" id="{5AF36FCF-9F7F-4E46-AAE5-C1B0EC41F077}"/>
              </a:ext>
            </a:extLst>
          </p:cNvPr>
          <p:cNvPicPr>
            <a:picLocks noChangeAspect="1"/>
          </p:cNvPicPr>
          <p:nvPr/>
        </p:nvPicPr>
        <p:blipFill>
          <a:blip r:embed="rId4"/>
          <a:stretch>
            <a:fillRect/>
          </a:stretch>
        </p:blipFill>
        <p:spPr>
          <a:xfrm>
            <a:off x="1095064" y="4489680"/>
            <a:ext cx="4968671" cy="1973751"/>
          </a:xfrm>
          <a:prstGeom prst="rect">
            <a:avLst/>
          </a:prstGeom>
        </p:spPr>
      </p:pic>
      <p:sp>
        <p:nvSpPr>
          <p:cNvPr id="14" name="矩形 13">
            <a:extLst>
              <a:ext uri="{FF2B5EF4-FFF2-40B4-BE49-F238E27FC236}">
                <a16:creationId xmlns:a16="http://schemas.microsoft.com/office/drawing/2014/main" id="{F6614CD8-AB76-4876-952B-64832DE48E8C}"/>
              </a:ext>
            </a:extLst>
          </p:cNvPr>
          <p:cNvSpPr/>
          <p:nvPr/>
        </p:nvSpPr>
        <p:spPr>
          <a:xfrm>
            <a:off x="6427181" y="3549394"/>
            <a:ext cx="6096000" cy="1477328"/>
          </a:xfrm>
          <a:prstGeom prst="rect">
            <a:avLst/>
          </a:prstGeom>
        </p:spPr>
        <p:txBody>
          <a:bodyPr>
            <a:spAutoFit/>
          </a:bodyPr>
          <a:lstStyle/>
          <a:p>
            <a:r>
              <a:rPr lang="en-US" altLang="zh-CN" dirty="0">
                <a:solidFill>
                  <a:schemeClr val="accent4">
                    <a:lumMod val="75000"/>
                  </a:schemeClr>
                </a:solidFill>
              </a:rPr>
              <a:t>initgraph</a:t>
            </a:r>
            <a:r>
              <a:rPr lang="en-US" altLang="zh-CN" dirty="0"/>
              <a:t>(Width, High);//</a:t>
            </a:r>
            <a:r>
              <a:rPr lang="zh-CN" altLang="en-US" dirty="0">
                <a:solidFill>
                  <a:srgbClr val="00B050"/>
                </a:solidFill>
              </a:rPr>
              <a:t>创建一个窗口</a:t>
            </a:r>
            <a:endParaRPr lang="en-US" altLang="zh-CN" dirty="0">
              <a:solidFill>
                <a:srgbClr val="2B91AF"/>
              </a:solidFill>
              <a:latin typeface="新宋体" panose="02010609030101010101" pitchFamily="49" charset="-122"/>
              <a:ea typeface="新宋体" panose="02010609030101010101" pitchFamily="49" charset="-122"/>
            </a:endParaRPr>
          </a:p>
          <a:p>
            <a:r>
              <a:rPr lang="en-US" altLang="zh-CN" dirty="0">
                <a:solidFill>
                  <a:srgbClr val="2B91AF"/>
                </a:solidFill>
                <a:latin typeface="新宋体" panose="02010609030101010101" pitchFamily="49" charset="-122"/>
                <a:ea typeface="新宋体" panose="02010609030101010101" pitchFamily="49" charset="-122"/>
              </a:rPr>
              <a:t>IMAGE</a:t>
            </a:r>
            <a:r>
              <a:rPr lang="en-US" altLang="zh-CN" dirty="0">
                <a:solidFill>
                  <a:srgbClr val="000000"/>
                </a:solidFill>
                <a:latin typeface="新宋体" panose="02010609030101010101" pitchFamily="49" charset="-122"/>
                <a:ea typeface="新宋体" panose="02010609030101010101" pitchFamily="49" charset="-122"/>
              </a:rPr>
              <a:t> img_name;//</a:t>
            </a:r>
            <a:r>
              <a:rPr lang="zh-CN" altLang="en-US" dirty="0">
                <a:solidFill>
                  <a:srgbClr val="00B050"/>
                </a:solidFill>
                <a:latin typeface="新宋体" panose="02010609030101010101" pitchFamily="49" charset="-122"/>
                <a:ea typeface="新宋体" panose="02010609030101010101" pitchFamily="49" charset="-122"/>
              </a:rPr>
              <a:t>实例化一个图片对象</a:t>
            </a:r>
            <a:endParaRPr lang="en-US" altLang="zh-CN" dirty="0">
              <a:solidFill>
                <a:srgbClr val="00B050"/>
              </a:solidFill>
              <a:latin typeface="新宋体" panose="02010609030101010101" pitchFamily="49" charset="-122"/>
              <a:ea typeface="新宋体" panose="02010609030101010101" pitchFamily="49" charset="-122"/>
            </a:endParaRPr>
          </a:p>
          <a:p>
            <a:r>
              <a:rPr lang="en-US" altLang="zh-CN" dirty="0">
                <a:solidFill>
                  <a:srgbClr val="00B050"/>
                </a:solidFill>
                <a:latin typeface="新宋体" panose="02010609030101010101" pitchFamily="49" charset="-122"/>
                <a:ea typeface="新宋体" panose="02010609030101010101" pitchFamily="49" charset="-122"/>
              </a:rPr>
              <a:t>/</a:t>
            </a:r>
            <a:r>
              <a:rPr lang="zh-CN" altLang="en-US" dirty="0">
                <a:solidFill>
                  <a:srgbClr val="00B050"/>
                </a:solidFill>
                <a:latin typeface="新宋体" panose="02010609030101010101" pitchFamily="49" charset="-122"/>
                <a:ea typeface="新宋体" panose="02010609030101010101" pitchFamily="49" charset="-122"/>
              </a:rPr>
              <a:t>*加载图片到</a:t>
            </a:r>
            <a:r>
              <a:rPr lang="en-US" altLang="zh-CN" dirty="0">
                <a:solidFill>
                  <a:srgbClr val="00B050"/>
                </a:solidFill>
                <a:latin typeface="新宋体" panose="02010609030101010101" pitchFamily="49" charset="-122"/>
                <a:ea typeface="新宋体" panose="02010609030101010101" pitchFamily="49" charset="-122"/>
              </a:rPr>
              <a:t>IMAGE</a:t>
            </a:r>
            <a:r>
              <a:rPr lang="zh-CN" altLang="en-US" dirty="0">
                <a:solidFill>
                  <a:srgbClr val="00B050"/>
                </a:solidFill>
                <a:latin typeface="新宋体" panose="02010609030101010101" pitchFamily="49" charset="-122"/>
                <a:ea typeface="新宋体" panose="02010609030101010101" pitchFamily="49" charset="-122"/>
              </a:rPr>
              <a:t>对象</a:t>
            </a:r>
            <a:r>
              <a:rPr lang="en-US" altLang="zh-CN" dirty="0">
                <a:solidFill>
                  <a:srgbClr val="00B050"/>
                </a:solidFill>
                <a:latin typeface="新宋体" panose="02010609030101010101" pitchFamily="49" charset="-122"/>
                <a:ea typeface="新宋体" panose="02010609030101010101" pitchFamily="49" charset="-122"/>
              </a:rPr>
              <a:t>*/</a:t>
            </a:r>
          </a:p>
          <a:p>
            <a:r>
              <a:rPr lang="en-US" altLang="zh-CN" dirty="0" err="1">
                <a:solidFill>
                  <a:schemeClr val="accent4">
                    <a:lumMod val="75000"/>
                  </a:schemeClr>
                </a:solidFill>
                <a:latin typeface="新宋体" panose="02010609030101010101" pitchFamily="49" charset="-122"/>
                <a:ea typeface="新宋体" panose="02010609030101010101" pitchFamily="49" charset="-122"/>
              </a:rPr>
              <a:t>loadimage</a:t>
            </a:r>
            <a:r>
              <a:rPr lang="en-US" altLang="zh-CN" dirty="0">
                <a:solidFill>
                  <a:srgbClr val="000000"/>
                </a:solidFill>
                <a:latin typeface="新宋体" panose="02010609030101010101" pitchFamily="49" charset="-122"/>
                <a:ea typeface="新宋体" panose="02010609030101010101" pitchFamily="49" charset="-122"/>
              </a:rPr>
              <a:t>(&amp;img_name, </a:t>
            </a:r>
            <a:r>
              <a:rPr lang="en-US" altLang="zh-CN" dirty="0">
                <a:solidFill>
                  <a:srgbClr val="6F008A"/>
                </a:solidFill>
                <a:latin typeface="新宋体" panose="02010609030101010101" pitchFamily="49" charset="-122"/>
                <a:ea typeface="新宋体" panose="02010609030101010101" pitchFamily="49" charset="-122"/>
              </a:rPr>
              <a:t>_T</a:t>
            </a:r>
            <a:r>
              <a:rPr lang="en-US" altLang="zh-CN" dirty="0">
                <a:solidFill>
                  <a:srgbClr val="000000"/>
                </a:solidFill>
                <a:latin typeface="新宋体" panose="02010609030101010101" pitchFamily="49" charset="-122"/>
                <a:ea typeface="新宋体" panose="02010609030101010101" pitchFamily="49" charset="-122"/>
              </a:rPr>
              <a:t>(</a:t>
            </a:r>
            <a:r>
              <a:rPr lang="en-US" altLang="zh-CN" dirty="0">
                <a:solidFill>
                  <a:srgbClr val="A31515"/>
                </a:solidFill>
                <a:latin typeface="新宋体" panose="02010609030101010101" pitchFamily="49" charset="-122"/>
                <a:ea typeface="新宋体" panose="02010609030101010101" pitchFamily="49" charset="-122"/>
              </a:rPr>
              <a:t>“path"</a:t>
            </a:r>
            <a:r>
              <a:rPr lang="en-US" altLang="zh-CN" dirty="0">
                <a:solidFill>
                  <a:srgbClr val="000000"/>
                </a:solidFill>
                <a:latin typeface="新宋体" panose="02010609030101010101" pitchFamily="49" charset="-122"/>
                <a:ea typeface="新宋体" panose="02010609030101010101" pitchFamily="49" charset="-122"/>
              </a:rPr>
              <a:t>));</a:t>
            </a:r>
          </a:p>
          <a:p>
            <a:r>
              <a:rPr lang="en-US" altLang="zh-CN" dirty="0">
                <a:solidFill>
                  <a:schemeClr val="accent4">
                    <a:lumMod val="75000"/>
                  </a:schemeClr>
                </a:solidFill>
                <a:latin typeface="新宋体" panose="02010609030101010101" pitchFamily="49" charset="-122"/>
                <a:ea typeface="新宋体" panose="02010609030101010101" pitchFamily="49" charset="-122"/>
              </a:rPr>
              <a:t>putimage</a:t>
            </a:r>
            <a:r>
              <a:rPr lang="en-US" altLang="zh-CN" dirty="0">
                <a:solidFill>
                  <a:srgbClr val="000000"/>
                </a:solidFill>
                <a:latin typeface="新宋体" panose="02010609030101010101" pitchFamily="49" charset="-122"/>
                <a:ea typeface="新宋体" panose="02010609030101010101" pitchFamily="49" charset="-122"/>
              </a:rPr>
              <a:t>(x, y, &amp;img_name);</a:t>
            </a:r>
            <a:r>
              <a:rPr lang="en-US" altLang="zh-CN" dirty="0">
                <a:solidFill>
                  <a:srgbClr val="008000"/>
                </a:solidFill>
                <a:latin typeface="新宋体" panose="02010609030101010101" pitchFamily="49" charset="-122"/>
                <a:ea typeface="新宋体" panose="02010609030101010101" pitchFamily="49" charset="-122"/>
              </a:rPr>
              <a:t>/*</a:t>
            </a:r>
            <a:r>
              <a:rPr lang="zh-CN" altLang="en-US" dirty="0">
                <a:solidFill>
                  <a:srgbClr val="008000"/>
                </a:solidFill>
                <a:latin typeface="新宋体" panose="02010609030101010101" pitchFamily="49" charset="-122"/>
                <a:ea typeface="新宋体" panose="02010609030101010101" pitchFamily="49" charset="-122"/>
              </a:rPr>
              <a:t>将图片输出到</a:t>
            </a:r>
            <a:r>
              <a:rPr lang="en-US" altLang="zh-CN" dirty="0" err="1">
                <a:solidFill>
                  <a:srgbClr val="008000"/>
                </a:solidFill>
                <a:latin typeface="新宋体" panose="02010609030101010101" pitchFamily="49" charset="-122"/>
                <a:ea typeface="新宋体" panose="02010609030101010101" pitchFamily="49" charset="-122"/>
              </a:rPr>
              <a:t>x,y</a:t>
            </a:r>
            <a:r>
              <a:rPr lang="zh-CN" altLang="en-US" dirty="0">
                <a:solidFill>
                  <a:srgbClr val="008000"/>
                </a:solidFill>
                <a:latin typeface="新宋体" panose="02010609030101010101" pitchFamily="49" charset="-122"/>
                <a:ea typeface="新宋体" panose="02010609030101010101" pitchFamily="49" charset="-122"/>
              </a:rPr>
              <a:t>处*</a:t>
            </a:r>
            <a:r>
              <a:rPr lang="en-US" altLang="zh-CN" dirty="0">
                <a:solidFill>
                  <a:srgbClr val="008000"/>
                </a:solidFill>
                <a:latin typeface="新宋体" panose="02010609030101010101" pitchFamily="49" charset="-122"/>
                <a:ea typeface="新宋体" panose="02010609030101010101" pitchFamily="49" charset="-122"/>
              </a:rPr>
              <a:t>/</a:t>
            </a:r>
            <a:endParaRPr lang="zh-CN" altLang="en-US" dirty="0"/>
          </a:p>
        </p:txBody>
      </p:sp>
      <p:pic>
        <p:nvPicPr>
          <p:cNvPr id="15" name="图片 14">
            <a:extLst>
              <a:ext uri="{FF2B5EF4-FFF2-40B4-BE49-F238E27FC236}">
                <a16:creationId xmlns:a16="http://schemas.microsoft.com/office/drawing/2014/main" id="{09716159-A32B-4737-8B35-3E1800419D54}"/>
              </a:ext>
            </a:extLst>
          </p:cNvPr>
          <p:cNvPicPr>
            <a:picLocks noChangeAspect="1"/>
          </p:cNvPicPr>
          <p:nvPr/>
        </p:nvPicPr>
        <p:blipFill>
          <a:blip r:embed="rId5"/>
          <a:stretch>
            <a:fillRect/>
          </a:stretch>
        </p:blipFill>
        <p:spPr>
          <a:xfrm>
            <a:off x="6480658" y="2523679"/>
            <a:ext cx="3856054" cy="784928"/>
          </a:xfrm>
          <a:prstGeom prst="rect">
            <a:avLst/>
          </a:prstGeom>
        </p:spPr>
      </p:pic>
      <p:sp>
        <p:nvSpPr>
          <p:cNvPr id="16" name="文本框 15">
            <a:extLst>
              <a:ext uri="{FF2B5EF4-FFF2-40B4-BE49-F238E27FC236}">
                <a16:creationId xmlns:a16="http://schemas.microsoft.com/office/drawing/2014/main" id="{B26A6B7D-974D-444D-8D0B-C21C65B22D79}"/>
              </a:ext>
            </a:extLst>
          </p:cNvPr>
          <p:cNvSpPr txBox="1"/>
          <p:nvPr/>
        </p:nvSpPr>
        <p:spPr>
          <a:xfrm>
            <a:off x="6480658" y="5909433"/>
            <a:ext cx="3058851" cy="369332"/>
          </a:xfrm>
          <a:prstGeom prst="rect">
            <a:avLst/>
          </a:prstGeom>
          <a:noFill/>
        </p:spPr>
        <p:txBody>
          <a:bodyPr wrap="none" rtlCol="0">
            <a:spAutoFit/>
          </a:bodyPr>
          <a:lstStyle/>
          <a:p>
            <a:r>
              <a:rPr lang="zh-CN" altLang="en-US" dirty="0"/>
              <a:t>更多操作参考</a:t>
            </a:r>
            <a:r>
              <a:rPr lang="en-US" altLang="zh-CN" dirty="0"/>
              <a:t>EasyX</a:t>
            </a:r>
            <a:r>
              <a:rPr lang="zh-CN" altLang="en-US" dirty="0"/>
              <a:t>帮助文档</a:t>
            </a:r>
          </a:p>
        </p:txBody>
      </p:sp>
      <p:pic>
        <p:nvPicPr>
          <p:cNvPr id="13" name="图形 12" descr="线箭头左旋">
            <a:hlinkClick r:id="rId6" action="ppaction://hlinksldjump"/>
            <a:extLst>
              <a:ext uri="{FF2B5EF4-FFF2-40B4-BE49-F238E27FC236}">
                <a16:creationId xmlns:a16="http://schemas.microsoft.com/office/drawing/2014/main" id="{7AA9E9A6-C6AB-40E7-91E1-7FF523E198F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4911" y="6303390"/>
            <a:ext cx="554610" cy="554610"/>
          </a:xfrm>
          <a:prstGeom prst="rect">
            <a:avLst/>
          </a:prstGeom>
        </p:spPr>
      </p:pic>
    </p:spTree>
    <p:extLst>
      <p:ext uri="{BB962C8B-B14F-4D97-AF65-F5344CB8AC3E}">
        <p14:creationId xmlns:p14="http://schemas.microsoft.com/office/powerpoint/2010/main" val="24679680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FF8"/>
        </a:solidFill>
        <a:effectLst/>
      </p:bgPr>
    </p:bg>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17E4A5B3-6A23-4530-95A3-4F71B6D6958A}"/>
              </a:ext>
            </a:extLst>
          </p:cNvPr>
          <p:cNvSpPr/>
          <p:nvPr/>
        </p:nvSpPr>
        <p:spPr>
          <a:xfrm>
            <a:off x="676791" y="491195"/>
            <a:ext cx="1372492" cy="369332"/>
          </a:xfrm>
          <a:prstGeom prst="rect">
            <a:avLst/>
          </a:prstGeom>
        </p:spPr>
        <p:txBody>
          <a:bodyPr wrap="none">
            <a:spAutoFit/>
          </a:bodyPr>
          <a:lstStyle/>
          <a:p>
            <a:r>
              <a:rPr lang="en-US" altLang="zh-CN" b="1" dirty="0"/>
              <a:t>Show()</a:t>
            </a:r>
            <a:r>
              <a:rPr lang="zh-CN" altLang="en-US" b="1" dirty="0"/>
              <a:t>函数</a:t>
            </a:r>
          </a:p>
        </p:txBody>
      </p:sp>
      <p:sp>
        <p:nvSpPr>
          <p:cNvPr id="3" name="文本框 2">
            <a:extLst>
              <a:ext uri="{FF2B5EF4-FFF2-40B4-BE49-F238E27FC236}">
                <a16:creationId xmlns:a16="http://schemas.microsoft.com/office/drawing/2014/main" id="{2BE070C8-D64E-44EF-8279-E34796589D2A}"/>
              </a:ext>
            </a:extLst>
          </p:cNvPr>
          <p:cNvSpPr txBox="1"/>
          <p:nvPr/>
        </p:nvSpPr>
        <p:spPr>
          <a:xfrm>
            <a:off x="974035" y="860527"/>
            <a:ext cx="7686720" cy="369332"/>
          </a:xfrm>
          <a:prstGeom prst="rect">
            <a:avLst/>
          </a:prstGeom>
          <a:noFill/>
        </p:spPr>
        <p:txBody>
          <a:bodyPr wrap="none" rtlCol="0">
            <a:spAutoFit/>
          </a:bodyPr>
          <a:lstStyle/>
          <a:p>
            <a:r>
              <a:rPr lang="zh-CN" altLang="en-US" dirty="0"/>
              <a:t>基于</a:t>
            </a:r>
            <a:r>
              <a:rPr lang="en-US" altLang="zh-CN" dirty="0"/>
              <a:t>EasyX</a:t>
            </a:r>
            <a:r>
              <a:rPr lang="zh-CN" altLang="en-US" dirty="0"/>
              <a:t>的图形化界面（安装</a:t>
            </a:r>
            <a:r>
              <a:rPr lang="en-US" altLang="zh-CN" dirty="0"/>
              <a:t>EasyX</a:t>
            </a:r>
            <a:r>
              <a:rPr lang="zh-CN" altLang="en-US" dirty="0"/>
              <a:t>后引入</a:t>
            </a:r>
            <a:r>
              <a:rPr lang="en-US" altLang="zh-CN" dirty="0"/>
              <a:t>&lt;</a:t>
            </a:r>
            <a:r>
              <a:rPr lang="en-US" altLang="zh-CN" dirty="0" err="1"/>
              <a:t>graphics.h</a:t>
            </a:r>
            <a:r>
              <a:rPr lang="en-US" altLang="zh-CN" dirty="0"/>
              <a:t>&gt;</a:t>
            </a:r>
            <a:r>
              <a:rPr lang="zh-CN" altLang="en-US" dirty="0"/>
              <a:t>头文件即可使用）</a:t>
            </a:r>
          </a:p>
        </p:txBody>
      </p:sp>
      <p:sp>
        <p:nvSpPr>
          <p:cNvPr id="6" name="文本框 5">
            <a:extLst>
              <a:ext uri="{FF2B5EF4-FFF2-40B4-BE49-F238E27FC236}">
                <a16:creationId xmlns:a16="http://schemas.microsoft.com/office/drawing/2014/main" id="{9FFEEC9C-35BA-44D7-8C5B-6A073B4EA2F0}"/>
              </a:ext>
            </a:extLst>
          </p:cNvPr>
          <p:cNvSpPr txBox="1"/>
          <p:nvPr/>
        </p:nvSpPr>
        <p:spPr>
          <a:xfrm>
            <a:off x="974035" y="1359063"/>
            <a:ext cx="5955476" cy="369332"/>
          </a:xfrm>
          <a:prstGeom prst="rect">
            <a:avLst/>
          </a:prstGeom>
          <a:noFill/>
        </p:spPr>
        <p:txBody>
          <a:bodyPr wrap="none" rtlCol="0">
            <a:spAutoFit/>
          </a:bodyPr>
          <a:lstStyle/>
          <a:p>
            <a:r>
              <a:rPr lang="zh-CN" altLang="en-US" dirty="0"/>
              <a:t>将敌机，战机，子弹的位置坐标从数据转化成可视的图片</a:t>
            </a:r>
          </a:p>
        </p:txBody>
      </p:sp>
      <p:sp>
        <p:nvSpPr>
          <p:cNvPr id="9" name="文本框 8">
            <a:extLst>
              <a:ext uri="{FF2B5EF4-FFF2-40B4-BE49-F238E27FC236}">
                <a16:creationId xmlns:a16="http://schemas.microsoft.com/office/drawing/2014/main" id="{BA2A1254-96AF-47D6-975D-4E4A1A2C64AC}"/>
              </a:ext>
            </a:extLst>
          </p:cNvPr>
          <p:cNvSpPr txBox="1"/>
          <p:nvPr/>
        </p:nvSpPr>
        <p:spPr>
          <a:xfrm>
            <a:off x="963699" y="2025143"/>
            <a:ext cx="2650084" cy="369332"/>
          </a:xfrm>
          <a:prstGeom prst="rect">
            <a:avLst/>
          </a:prstGeom>
          <a:noFill/>
        </p:spPr>
        <p:txBody>
          <a:bodyPr wrap="none" rtlCol="0">
            <a:spAutoFit/>
          </a:bodyPr>
          <a:lstStyle/>
          <a:p>
            <a:r>
              <a:rPr lang="en-US" altLang="zh-CN" dirty="0"/>
              <a:t>EasyX</a:t>
            </a:r>
            <a:r>
              <a:rPr lang="zh-CN" altLang="en-US" dirty="0"/>
              <a:t>基本的类和函数：</a:t>
            </a:r>
          </a:p>
        </p:txBody>
      </p:sp>
      <p:pic>
        <p:nvPicPr>
          <p:cNvPr id="4" name="图片 3">
            <a:extLst>
              <a:ext uri="{FF2B5EF4-FFF2-40B4-BE49-F238E27FC236}">
                <a16:creationId xmlns:a16="http://schemas.microsoft.com/office/drawing/2014/main" id="{C955495E-55FD-46E6-A4B0-9439C2DC0209}"/>
              </a:ext>
            </a:extLst>
          </p:cNvPr>
          <p:cNvPicPr>
            <a:picLocks noChangeAspect="1"/>
          </p:cNvPicPr>
          <p:nvPr/>
        </p:nvPicPr>
        <p:blipFill>
          <a:blip r:embed="rId2"/>
          <a:stretch>
            <a:fillRect/>
          </a:stretch>
        </p:blipFill>
        <p:spPr>
          <a:xfrm>
            <a:off x="974035" y="2522327"/>
            <a:ext cx="4320914" cy="1630821"/>
          </a:xfrm>
          <a:prstGeom prst="rect">
            <a:avLst/>
          </a:prstGeom>
        </p:spPr>
      </p:pic>
      <p:pic>
        <p:nvPicPr>
          <p:cNvPr id="5" name="图片 4">
            <a:extLst>
              <a:ext uri="{FF2B5EF4-FFF2-40B4-BE49-F238E27FC236}">
                <a16:creationId xmlns:a16="http://schemas.microsoft.com/office/drawing/2014/main" id="{208A3542-FAAA-45A2-AD85-034C39BBD41F}"/>
              </a:ext>
            </a:extLst>
          </p:cNvPr>
          <p:cNvPicPr>
            <a:picLocks noChangeAspect="1"/>
          </p:cNvPicPr>
          <p:nvPr/>
        </p:nvPicPr>
        <p:blipFill>
          <a:blip r:embed="rId3"/>
          <a:stretch>
            <a:fillRect/>
          </a:stretch>
        </p:blipFill>
        <p:spPr>
          <a:xfrm>
            <a:off x="963699" y="4219167"/>
            <a:ext cx="5143946" cy="2187130"/>
          </a:xfrm>
          <a:prstGeom prst="rect">
            <a:avLst/>
          </a:prstGeom>
        </p:spPr>
      </p:pic>
      <p:pic>
        <p:nvPicPr>
          <p:cNvPr id="15" name="图片 14">
            <a:extLst>
              <a:ext uri="{FF2B5EF4-FFF2-40B4-BE49-F238E27FC236}">
                <a16:creationId xmlns:a16="http://schemas.microsoft.com/office/drawing/2014/main" id="{BE5AEB17-FA5E-486B-9928-70002C7308A3}"/>
              </a:ext>
            </a:extLst>
          </p:cNvPr>
          <p:cNvPicPr>
            <a:picLocks noChangeAspect="1"/>
          </p:cNvPicPr>
          <p:nvPr/>
        </p:nvPicPr>
        <p:blipFill>
          <a:blip r:embed="rId4"/>
          <a:stretch>
            <a:fillRect/>
          </a:stretch>
        </p:blipFill>
        <p:spPr>
          <a:xfrm>
            <a:off x="6480658" y="2523679"/>
            <a:ext cx="3856054" cy="784928"/>
          </a:xfrm>
          <a:prstGeom prst="rect">
            <a:avLst/>
          </a:prstGeom>
        </p:spPr>
      </p:pic>
      <p:sp>
        <p:nvSpPr>
          <p:cNvPr id="16" name="矩形 15">
            <a:extLst>
              <a:ext uri="{FF2B5EF4-FFF2-40B4-BE49-F238E27FC236}">
                <a16:creationId xmlns:a16="http://schemas.microsoft.com/office/drawing/2014/main" id="{BE004433-A737-4880-B17E-C02E987E87B4}"/>
              </a:ext>
            </a:extLst>
          </p:cNvPr>
          <p:cNvSpPr/>
          <p:nvPr/>
        </p:nvSpPr>
        <p:spPr>
          <a:xfrm>
            <a:off x="6480658" y="6278765"/>
            <a:ext cx="5181227" cy="369332"/>
          </a:xfrm>
          <a:prstGeom prst="rect">
            <a:avLst/>
          </a:prstGeom>
        </p:spPr>
        <p:txBody>
          <a:bodyPr wrap="none">
            <a:spAutoFit/>
          </a:bodyPr>
          <a:lstStyle/>
          <a:p>
            <a:r>
              <a:rPr lang="en-US" altLang="zh-CN" dirty="0">
                <a:hlinkClick r:id="rId5"/>
              </a:rPr>
              <a:t>EasyX</a:t>
            </a:r>
            <a:r>
              <a:rPr lang="zh-CN" altLang="en-US" dirty="0">
                <a:hlinkClick r:id="rId5"/>
              </a:rPr>
              <a:t>帮助文档：</a:t>
            </a:r>
            <a:r>
              <a:rPr lang="en-US" altLang="zh-CN" dirty="0">
                <a:hlinkClick r:id="rId5"/>
              </a:rPr>
              <a:t>https://docs.easyx.cn/zh-cn/intro</a:t>
            </a:r>
            <a:endParaRPr lang="zh-CN" altLang="en-US" dirty="0"/>
          </a:p>
        </p:txBody>
      </p:sp>
      <p:sp>
        <p:nvSpPr>
          <p:cNvPr id="17" name="文本框 16">
            <a:extLst>
              <a:ext uri="{FF2B5EF4-FFF2-40B4-BE49-F238E27FC236}">
                <a16:creationId xmlns:a16="http://schemas.microsoft.com/office/drawing/2014/main" id="{D0D8C8C2-E3CE-4DB5-A0C9-EE1DF04BAFF9}"/>
              </a:ext>
            </a:extLst>
          </p:cNvPr>
          <p:cNvSpPr txBox="1"/>
          <p:nvPr/>
        </p:nvSpPr>
        <p:spPr>
          <a:xfrm>
            <a:off x="6480658" y="5909433"/>
            <a:ext cx="3058851" cy="369332"/>
          </a:xfrm>
          <a:prstGeom prst="rect">
            <a:avLst/>
          </a:prstGeom>
          <a:noFill/>
        </p:spPr>
        <p:txBody>
          <a:bodyPr wrap="none" rtlCol="0">
            <a:spAutoFit/>
          </a:bodyPr>
          <a:lstStyle/>
          <a:p>
            <a:r>
              <a:rPr lang="zh-CN" altLang="en-US" dirty="0"/>
              <a:t>更多操作参考</a:t>
            </a:r>
            <a:r>
              <a:rPr lang="en-US" altLang="zh-CN" dirty="0"/>
              <a:t>EasyX</a:t>
            </a:r>
            <a:r>
              <a:rPr lang="zh-CN" altLang="en-US" dirty="0"/>
              <a:t>帮助文档</a:t>
            </a:r>
          </a:p>
        </p:txBody>
      </p:sp>
      <p:sp>
        <p:nvSpPr>
          <p:cNvPr id="12" name="矩形 11">
            <a:extLst>
              <a:ext uri="{FF2B5EF4-FFF2-40B4-BE49-F238E27FC236}">
                <a16:creationId xmlns:a16="http://schemas.microsoft.com/office/drawing/2014/main" id="{59760BFA-7181-430C-8397-AFFDFFF30BE8}"/>
              </a:ext>
            </a:extLst>
          </p:cNvPr>
          <p:cNvSpPr/>
          <p:nvPr/>
        </p:nvSpPr>
        <p:spPr>
          <a:xfrm>
            <a:off x="6427181" y="3549394"/>
            <a:ext cx="6096000" cy="1477328"/>
          </a:xfrm>
          <a:prstGeom prst="rect">
            <a:avLst/>
          </a:prstGeom>
        </p:spPr>
        <p:txBody>
          <a:bodyPr>
            <a:spAutoFit/>
          </a:bodyPr>
          <a:lstStyle/>
          <a:p>
            <a:r>
              <a:rPr lang="en-US" altLang="zh-CN" dirty="0">
                <a:solidFill>
                  <a:schemeClr val="accent4">
                    <a:lumMod val="75000"/>
                  </a:schemeClr>
                </a:solidFill>
              </a:rPr>
              <a:t>initgraph</a:t>
            </a:r>
            <a:r>
              <a:rPr lang="en-US" altLang="zh-CN" dirty="0"/>
              <a:t>(Width, High);//</a:t>
            </a:r>
            <a:r>
              <a:rPr lang="zh-CN" altLang="en-US" dirty="0">
                <a:solidFill>
                  <a:srgbClr val="00B050"/>
                </a:solidFill>
              </a:rPr>
              <a:t>创建一个窗口</a:t>
            </a:r>
            <a:endParaRPr lang="en-US" altLang="zh-CN" dirty="0">
              <a:solidFill>
                <a:srgbClr val="2B91AF"/>
              </a:solidFill>
              <a:latin typeface="新宋体" panose="02010609030101010101" pitchFamily="49" charset="-122"/>
              <a:ea typeface="新宋体" panose="02010609030101010101" pitchFamily="49" charset="-122"/>
            </a:endParaRPr>
          </a:p>
          <a:p>
            <a:r>
              <a:rPr lang="en-US" altLang="zh-CN" dirty="0">
                <a:solidFill>
                  <a:srgbClr val="2B91AF"/>
                </a:solidFill>
                <a:latin typeface="新宋体" panose="02010609030101010101" pitchFamily="49" charset="-122"/>
                <a:ea typeface="新宋体" panose="02010609030101010101" pitchFamily="49" charset="-122"/>
              </a:rPr>
              <a:t>IMAGE</a:t>
            </a:r>
            <a:r>
              <a:rPr lang="en-US" altLang="zh-CN" dirty="0">
                <a:solidFill>
                  <a:srgbClr val="000000"/>
                </a:solidFill>
                <a:latin typeface="新宋体" panose="02010609030101010101" pitchFamily="49" charset="-122"/>
                <a:ea typeface="新宋体" panose="02010609030101010101" pitchFamily="49" charset="-122"/>
              </a:rPr>
              <a:t> img_name;//</a:t>
            </a:r>
            <a:r>
              <a:rPr lang="zh-CN" altLang="en-US" dirty="0">
                <a:solidFill>
                  <a:srgbClr val="00B050"/>
                </a:solidFill>
                <a:latin typeface="新宋体" panose="02010609030101010101" pitchFamily="49" charset="-122"/>
                <a:ea typeface="新宋体" panose="02010609030101010101" pitchFamily="49" charset="-122"/>
              </a:rPr>
              <a:t>实例化一个图片对象</a:t>
            </a:r>
            <a:endParaRPr lang="en-US" altLang="zh-CN" dirty="0">
              <a:solidFill>
                <a:srgbClr val="00B050"/>
              </a:solidFill>
              <a:latin typeface="新宋体" panose="02010609030101010101" pitchFamily="49" charset="-122"/>
              <a:ea typeface="新宋体" panose="02010609030101010101" pitchFamily="49" charset="-122"/>
            </a:endParaRPr>
          </a:p>
          <a:p>
            <a:r>
              <a:rPr lang="en-US" altLang="zh-CN" dirty="0">
                <a:solidFill>
                  <a:srgbClr val="00B050"/>
                </a:solidFill>
                <a:latin typeface="新宋体" panose="02010609030101010101" pitchFamily="49" charset="-122"/>
                <a:ea typeface="新宋体" panose="02010609030101010101" pitchFamily="49" charset="-122"/>
              </a:rPr>
              <a:t>/</a:t>
            </a:r>
            <a:r>
              <a:rPr lang="zh-CN" altLang="en-US" dirty="0">
                <a:solidFill>
                  <a:srgbClr val="00B050"/>
                </a:solidFill>
                <a:latin typeface="新宋体" panose="02010609030101010101" pitchFamily="49" charset="-122"/>
                <a:ea typeface="新宋体" panose="02010609030101010101" pitchFamily="49" charset="-122"/>
              </a:rPr>
              <a:t>*加载图片到</a:t>
            </a:r>
            <a:r>
              <a:rPr lang="en-US" altLang="zh-CN" dirty="0">
                <a:solidFill>
                  <a:srgbClr val="00B050"/>
                </a:solidFill>
                <a:latin typeface="新宋体" panose="02010609030101010101" pitchFamily="49" charset="-122"/>
                <a:ea typeface="新宋体" panose="02010609030101010101" pitchFamily="49" charset="-122"/>
              </a:rPr>
              <a:t>IMAGE</a:t>
            </a:r>
            <a:r>
              <a:rPr lang="zh-CN" altLang="en-US" dirty="0">
                <a:solidFill>
                  <a:srgbClr val="00B050"/>
                </a:solidFill>
                <a:latin typeface="新宋体" panose="02010609030101010101" pitchFamily="49" charset="-122"/>
                <a:ea typeface="新宋体" panose="02010609030101010101" pitchFamily="49" charset="-122"/>
              </a:rPr>
              <a:t>对象</a:t>
            </a:r>
            <a:r>
              <a:rPr lang="en-US" altLang="zh-CN" dirty="0">
                <a:solidFill>
                  <a:srgbClr val="00B050"/>
                </a:solidFill>
                <a:latin typeface="新宋体" panose="02010609030101010101" pitchFamily="49" charset="-122"/>
                <a:ea typeface="新宋体" panose="02010609030101010101" pitchFamily="49" charset="-122"/>
              </a:rPr>
              <a:t>*/</a:t>
            </a:r>
          </a:p>
          <a:p>
            <a:r>
              <a:rPr lang="en-US" altLang="zh-CN" dirty="0" err="1">
                <a:solidFill>
                  <a:schemeClr val="accent4">
                    <a:lumMod val="75000"/>
                  </a:schemeClr>
                </a:solidFill>
                <a:latin typeface="新宋体" panose="02010609030101010101" pitchFamily="49" charset="-122"/>
                <a:ea typeface="新宋体" panose="02010609030101010101" pitchFamily="49" charset="-122"/>
              </a:rPr>
              <a:t>loadimage</a:t>
            </a:r>
            <a:r>
              <a:rPr lang="en-US" altLang="zh-CN" dirty="0">
                <a:solidFill>
                  <a:srgbClr val="000000"/>
                </a:solidFill>
                <a:latin typeface="新宋体" panose="02010609030101010101" pitchFamily="49" charset="-122"/>
                <a:ea typeface="新宋体" panose="02010609030101010101" pitchFamily="49" charset="-122"/>
              </a:rPr>
              <a:t>(&amp;img_name, </a:t>
            </a:r>
            <a:r>
              <a:rPr lang="en-US" altLang="zh-CN" dirty="0">
                <a:solidFill>
                  <a:srgbClr val="6F008A"/>
                </a:solidFill>
                <a:latin typeface="新宋体" panose="02010609030101010101" pitchFamily="49" charset="-122"/>
                <a:ea typeface="新宋体" panose="02010609030101010101" pitchFamily="49" charset="-122"/>
              </a:rPr>
              <a:t>_T</a:t>
            </a:r>
            <a:r>
              <a:rPr lang="en-US" altLang="zh-CN" dirty="0">
                <a:solidFill>
                  <a:srgbClr val="000000"/>
                </a:solidFill>
                <a:latin typeface="新宋体" panose="02010609030101010101" pitchFamily="49" charset="-122"/>
                <a:ea typeface="新宋体" panose="02010609030101010101" pitchFamily="49" charset="-122"/>
              </a:rPr>
              <a:t>(</a:t>
            </a:r>
            <a:r>
              <a:rPr lang="en-US" altLang="zh-CN" dirty="0">
                <a:solidFill>
                  <a:srgbClr val="A31515"/>
                </a:solidFill>
                <a:latin typeface="新宋体" panose="02010609030101010101" pitchFamily="49" charset="-122"/>
                <a:ea typeface="新宋体" panose="02010609030101010101" pitchFamily="49" charset="-122"/>
              </a:rPr>
              <a:t>“path"</a:t>
            </a:r>
            <a:r>
              <a:rPr lang="en-US" altLang="zh-CN" dirty="0">
                <a:solidFill>
                  <a:srgbClr val="000000"/>
                </a:solidFill>
                <a:latin typeface="新宋体" panose="02010609030101010101" pitchFamily="49" charset="-122"/>
                <a:ea typeface="新宋体" panose="02010609030101010101" pitchFamily="49" charset="-122"/>
              </a:rPr>
              <a:t>));</a:t>
            </a:r>
          </a:p>
          <a:p>
            <a:r>
              <a:rPr lang="en-US" altLang="zh-CN" dirty="0">
                <a:solidFill>
                  <a:schemeClr val="accent4">
                    <a:lumMod val="75000"/>
                  </a:schemeClr>
                </a:solidFill>
                <a:latin typeface="新宋体" panose="02010609030101010101" pitchFamily="49" charset="-122"/>
                <a:ea typeface="新宋体" panose="02010609030101010101" pitchFamily="49" charset="-122"/>
              </a:rPr>
              <a:t>putimage</a:t>
            </a:r>
            <a:r>
              <a:rPr lang="en-US" altLang="zh-CN" dirty="0">
                <a:solidFill>
                  <a:srgbClr val="000000"/>
                </a:solidFill>
                <a:latin typeface="新宋体" panose="02010609030101010101" pitchFamily="49" charset="-122"/>
                <a:ea typeface="新宋体" panose="02010609030101010101" pitchFamily="49" charset="-122"/>
              </a:rPr>
              <a:t>(x, y, &amp;img_name);</a:t>
            </a:r>
            <a:r>
              <a:rPr lang="en-US" altLang="zh-CN" dirty="0">
                <a:solidFill>
                  <a:srgbClr val="008000"/>
                </a:solidFill>
                <a:latin typeface="新宋体" panose="02010609030101010101" pitchFamily="49" charset="-122"/>
                <a:ea typeface="新宋体" panose="02010609030101010101" pitchFamily="49" charset="-122"/>
              </a:rPr>
              <a:t>/*</a:t>
            </a:r>
            <a:r>
              <a:rPr lang="zh-CN" altLang="en-US" dirty="0">
                <a:solidFill>
                  <a:srgbClr val="008000"/>
                </a:solidFill>
                <a:latin typeface="新宋体" panose="02010609030101010101" pitchFamily="49" charset="-122"/>
                <a:ea typeface="新宋体" panose="02010609030101010101" pitchFamily="49" charset="-122"/>
              </a:rPr>
              <a:t>将图片输出到</a:t>
            </a:r>
            <a:r>
              <a:rPr lang="en-US" altLang="zh-CN" dirty="0" err="1">
                <a:solidFill>
                  <a:srgbClr val="008000"/>
                </a:solidFill>
                <a:latin typeface="新宋体" panose="02010609030101010101" pitchFamily="49" charset="-122"/>
                <a:ea typeface="新宋体" panose="02010609030101010101" pitchFamily="49" charset="-122"/>
              </a:rPr>
              <a:t>x,y</a:t>
            </a:r>
            <a:r>
              <a:rPr lang="zh-CN" altLang="en-US" dirty="0">
                <a:solidFill>
                  <a:srgbClr val="008000"/>
                </a:solidFill>
                <a:latin typeface="新宋体" panose="02010609030101010101" pitchFamily="49" charset="-122"/>
                <a:ea typeface="新宋体" panose="02010609030101010101" pitchFamily="49" charset="-122"/>
              </a:rPr>
              <a:t>处*</a:t>
            </a:r>
            <a:r>
              <a:rPr lang="en-US" altLang="zh-CN" dirty="0">
                <a:solidFill>
                  <a:srgbClr val="008000"/>
                </a:solidFill>
                <a:latin typeface="新宋体" panose="02010609030101010101" pitchFamily="49" charset="-122"/>
                <a:ea typeface="新宋体" panose="02010609030101010101" pitchFamily="49" charset="-122"/>
              </a:rPr>
              <a:t>/</a:t>
            </a:r>
            <a:endParaRPr lang="zh-CN" altLang="en-US" dirty="0"/>
          </a:p>
        </p:txBody>
      </p:sp>
      <p:pic>
        <p:nvPicPr>
          <p:cNvPr id="13" name="图形 12" descr="线箭头左旋">
            <a:hlinkClick r:id="rId6" action="ppaction://hlinksldjump"/>
            <a:extLst>
              <a:ext uri="{FF2B5EF4-FFF2-40B4-BE49-F238E27FC236}">
                <a16:creationId xmlns:a16="http://schemas.microsoft.com/office/drawing/2014/main" id="{D2FBE6BB-C973-4A94-85BA-E6DE687A715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4911" y="6303390"/>
            <a:ext cx="554610" cy="554610"/>
          </a:xfrm>
          <a:prstGeom prst="rect">
            <a:avLst/>
          </a:prstGeom>
        </p:spPr>
      </p:pic>
    </p:spTree>
    <p:extLst>
      <p:ext uri="{BB962C8B-B14F-4D97-AF65-F5344CB8AC3E}">
        <p14:creationId xmlns:p14="http://schemas.microsoft.com/office/powerpoint/2010/main" val="17451638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FF8"/>
        </a:solidFill>
        <a:effectLst/>
      </p:bgPr>
    </p:bg>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96221D45-BA0E-4524-85CA-87BD6B52F43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152508"/>
            <a:ext cx="3495919" cy="2705492"/>
          </a:xfrm>
          <a:prstGeom prst="rect">
            <a:avLst/>
          </a:prstGeom>
        </p:spPr>
      </p:pic>
      <p:sp>
        <p:nvSpPr>
          <p:cNvPr id="9" name="文本框 8">
            <a:extLst>
              <a:ext uri="{FF2B5EF4-FFF2-40B4-BE49-F238E27FC236}">
                <a16:creationId xmlns:a16="http://schemas.microsoft.com/office/drawing/2014/main" id="{D84724B1-22BF-4F48-8850-8E145538217F}"/>
              </a:ext>
            </a:extLst>
          </p:cNvPr>
          <p:cNvSpPr txBox="1"/>
          <p:nvPr/>
        </p:nvSpPr>
        <p:spPr>
          <a:xfrm>
            <a:off x="3940723" y="6088559"/>
            <a:ext cx="5262979" cy="769441"/>
          </a:xfrm>
          <a:prstGeom prst="rect">
            <a:avLst/>
          </a:prstGeom>
          <a:noFill/>
        </p:spPr>
        <p:txBody>
          <a:bodyPr wrap="none" rtlCol="0">
            <a:spAutoFit/>
          </a:bodyPr>
          <a:lstStyle/>
          <a:p>
            <a:r>
              <a:rPr lang="zh-CN" altLang="en-US" sz="4400" b="1" strike="sngStrike" dirty="0">
                <a:solidFill>
                  <a:schemeClr val="bg1">
                    <a:lumMod val="75000"/>
                  </a:schemeClr>
                </a:solidFill>
              </a:rPr>
              <a:t>没有对比就没有伤害</a:t>
            </a:r>
            <a:endParaRPr lang="en-US" altLang="zh-CN" sz="4400" b="1" strike="sngStrike" dirty="0">
              <a:solidFill>
                <a:schemeClr val="bg1">
                  <a:lumMod val="75000"/>
                </a:schemeClr>
              </a:solidFill>
            </a:endParaRPr>
          </a:p>
        </p:txBody>
      </p:sp>
      <p:sp>
        <p:nvSpPr>
          <p:cNvPr id="10" name="文本框 9">
            <a:extLst>
              <a:ext uri="{FF2B5EF4-FFF2-40B4-BE49-F238E27FC236}">
                <a16:creationId xmlns:a16="http://schemas.microsoft.com/office/drawing/2014/main" id="{FAD014B8-0FA0-47B6-9BCA-AE5A04F7F93C}"/>
              </a:ext>
            </a:extLst>
          </p:cNvPr>
          <p:cNvSpPr txBox="1"/>
          <p:nvPr/>
        </p:nvSpPr>
        <p:spPr>
          <a:xfrm>
            <a:off x="3634929" y="2172177"/>
            <a:ext cx="5568773" cy="1569660"/>
          </a:xfrm>
          <a:prstGeom prst="rect">
            <a:avLst/>
          </a:prstGeom>
          <a:noFill/>
        </p:spPr>
        <p:txBody>
          <a:bodyPr wrap="square" rtlCol="0">
            <a:spAutoFit/>
          </a:bodyPr>
          <a:lstStyle/>
          <a:p>
            <a:pPr algn="ctr"/>
            <a:r>
              <a:rPr lang="zh-CN" altLang="en-US" sz="4800" b="1" dirty="0"/>
              <a:t>相比于</a:t>
            </a:r>
            <a:r>
              <a:rPr lang="en-US" altLang="zh-CN" sz="4800" b="1" dirty="0"/>
              <a:t>C</a:t>
            </a:r>
            <a:r>
              <a:rPr lang="zh-CN" altLang="en-US" sz="4800" b="1" dirty="0"/>
              <a:t>语言</a:t>
            </a:r>
            <a:endParaRPr lang="en-US" altLang="zh-CN" sz="4800" b="1" dirty="0"/>
          </a:p>
          <a:p>
            <a:pPr algn="ctr"/>
            <a:r>
              <a:rPr lang="zh-CN" altLang="en-US" sz="4800" b="1" dirty="0"/>
              <a:t>用</a:t>
            </a:r>
            <a:r>
              <a:rPr lang="en-US" altLang="zh-CN" sz="4800" b="1" dirty="0"/>
              <a:t>C++</a:t>
            </a:r>
            <a:r>
              <a:rPr lang="zh-CN" altLang="en-US" sz="4800" b="1" dirty="0"/>
              <a:t>可以怎么写？</a:t>
            </a:r>
          </a:p>
        </p:txBody>
      </p:sp>
      <p:pic>
        <p:nvPicPr>
          <p:cNvPr id="14" name="图片 13">
            <a:extLst>
              <a:ext uri="{FF2B5EF4-FFF2-40B4-BE49-F238E27FC236}">
                <a16:creationId xmlns:a16="http://schemas.microsoft.com/office/drawing/2014/main" id="{C0349563-7979-41F8-A474-F43DF738E7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79402" y="4514333"/>
            <a:ext cx="2412598" cy="2343667"/>
          </a:xfrm>
          <a:prstGeom prst="rect">
            <a:avLst/>
          </a:prstGeom>
        </p:spPr>
      </p:pic>
      <p:pic>
        <p:nvPicPr>
          <p:cNvPr id="15" name="图片 14">
            <a:extLst>
              <a:ext uri="{FF2B5EF4-FFF2-40B4-BE49-F238E27FC236}">
                <a16:creationId xmlns:a16="http://schemas.microsoft.com/office/drawing/2014/main" id="{D47359A8-0BA9-4D64-9223-F2863328E521}"/>
              </a:ext>
            </a:extLst>
          </p:cNvPr>
          <p:cNvPicPr>
            <a:picLocks noChangeAspect="1"/>
          </p:cNvPicPr>
          <p:nvPr/>
        </p:nvPicPr>
        <p:blipFill>
          <a:blip r:embed="rId4"/>
          <a:stretch>
            <a:fillRect/>
          </a:stretch>
        </p:blipFill>
        <p:spPr>
          <a:xfrm>
            <a:off x="0" y="0"/>
            <a:ext cx="2095500" cy="2619375"/>
          </a:xfrm>
          <a:prstGeom prst="rect">
            <a:avLst/>
          </a:prstGeom>
        </p:spPr>
      </p:pic>
      <p:pic>
        <p:nvPicPr>
          <p:cNvPr id="16" name="图片 15">
            <a:extLst>
              <a:ext uri="{FF2B5EF4-FFF2-40B4-BE49-F238E27FC236}">
                <a16:creationId xmlns:a16="http://schemas.microsoft.com/office/drawing/2014/main" id="{88574132-FEC3-46D6-AAAD-4BC3B4A3C512}"/>
              </a:ext>
            </a:extLst>
          </p:cNvPr>
          <p:cNvPicPr>
            <a:picLocks noChangeAspect="1"/>
          </p:cNvPicPr>
          <p:nvPr/>
        </p:nvPicPr>
        <p:blipFill>
          <a:blip r:embed="rId5"/>
          <a:stretch>
            <a:fillRect/>
          </a:stretch>
        </p:blipFill>
        <p:spPr>
          <a:xfrm>
            <a:off x="9747314" y="0"/>
            <a:ext cx="2444685" cy="2444685"/>
          </a:xfrm>
          <a:prstGeom prst="rect">
            <a:avLst/>
          </a:prstGeom>
        </p:spPr>
      </p:pic>
      <p:pic>
        <p:nvPicPr>
          <p:cNvPr id="20" name="图片 19">
            <a:extLst>
              <a:ext uri="{FF2B5EF4-FFF2-40B4-BE49-F238E27FC236}">
                <a16:creationId xmlns:a16="http://schemas.microsoft.com/office/drawing/2014/main" id="{84A53448-3D3F-4160-BFF5-6508CE8985B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42275" y="3998434"/>
            <a:ext cx="2154079" cy="2047705"/>
          </a:xfrm>
          <a:prstGeom prst="rect">
            <a:avLst/>
          </a:prstGeom>
        </p:spPr>
      </p:pic>
    </p:spTree>
    <p:extLst>
      <p:ext uri="{BB962C8B-B14F-4D97-AF65-F5344CB8AC3E}">
        <p14:creationId xmlns:p14="http://schemas.microsoft.com/office/powerpoint/2010/main" val="8135041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FF8"/>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B6DB89-6B78-43B3-BBA8-646BA363DBDB}"/>
              </a:ext>
            </a:extLst>
          </p:cNvPr>
          <p:cNvSpPr>
            <a:spLocks noGrp="1"/>
          </p:cNvSpPr>
          <p:nvPr>
            <p:ph type="title"/>
          </p:nvPr>
        </p:nvSpPr>
        <p:spPr/>
        <p:txBody>
          <a:bodyPr/>
          <a:lstStyle/>
          <a:p>
            <a:r>
              <a:rPr lang="en-US" altLang="zh-CN" b="1" dirty="0"/>
              <a:t>C++</a:t>
            </a:r>
            <a:r>
              <a:rPr lang="zh-CN" altLang="en-US" b="1" dirty="0"/>
              <a:t>的设计思路</a:t>
            </a:r>
          </a:p>
        </p:txBody>
      </p:sp>
      <p:pic>
        <p:nvPicPr>
          <p:cNvPr id="5" name="内容占位符 4">
            <a:hlinkClick r:id="rId2" action="ppaction://hlinksldjump"/>
            <a:extLst>
              <a:ext uri="{FF2B5EF4-FFF2-40B4-BE49-F238E27FC236}">
                <a16:creationId xmlns:a16="http://schemas.microsoft.com/office/drawing/2014/main" id="{2EDBCB23-3A82-4D5C-B003-79431F51E31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97351" y="1690688"/>
            <a:ext cx="3567462" cy="2343986"/>
          </a:xfrm>
        </p:spPr>
      </p:pic>
      <p:pic>
        <p:nvPicPr>
          <p:cNvPr id="7" name="图片 6">
            <a:hlinkClick r:id="rId4" action="ppaction://hlinksldjump"/>
            <a:extLst>
              <a:ext uri="{FF2B5EF4-FFF2-40B4-BE49-F238E27FC236}">
                <a16:creationId xmlns:a16="http://schemas.microsoft.com/office/drawing/2014/main" id="{E769A24A-3C61-4528-9829-ACF1DF2DF92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99215" y="3172697"/>
            <a:ext cx="3044224" cy="1965259"/>
          </a:xfrm>
          <a:prstGeom prst="rect">
            <a:avLst/>
          </a:prstGeom>
        </p:spPr>
      </p:pic>
      <p:pic>
        <p:nvPicPr>
          <p:cNvPr id="9" name="图片 8">
            <a:hlinkClick r:id="rId6" action="ppaction://hlinksldjump"/>
            <a:extLst>
              <a:ext uri="{FF2B5EF4-FFF2-40B4-BE49-F238E27FC236}">
                <a16:creationId xmlns:a16="http://schemas.microsoft.com/office/drawing/2014/main" id="{EDA88B80-2879-4C01-8936-BA2688C4F8E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558083" y="4548214"/>
            <a:ext cx="3023391" cy="2268464"/>
          </a:xfrm>
          <a:prstGeom prst="rect">
            <a:avLst/>
          </a:prstGeom>
        </p:spPr>
      </p:pic>
      <p:pic>
        <p:nvPicPr>
          <p:cNvPr id="11" name="图形 10" descr="向右旋转的箭头">
            <a:extLst>
              <a:ext uri="{FF2B5EF4-FFF2-40B4-BE49-F238E27FC236}">
                <a16:creationId xmlns:a16="http://schemas.microsoft.com/office/drawing/2014/main" id="{5001293E-41FA-4884-9661-21211DABA20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364813" y="2077171"/>
            <a:ext cx="1095526" cy="1095526"/>
          </a:xfrm>
          <a:prstGeom prst="rect">
            <a:avLst/>
          </a:prstGeom>
        </p:spPr>
      </p:pic>
      <p:pic>
        <p:nvPicPr>
          <p:cNvPr id="14" name="图形 13" descr="向右旋转的箭头">
            <a:extLst>
              <a:ext uri="{FF2B5EF4-FFF2-40B4-BE49-F238E27FC236}">
                <a16:creationId xmlns:a16="http://schemas.microsoft.com/office/drawing/2014/main" id="{AC0D088A-F67C-4D1F-8F9E-A9BDCD658BE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978164" y="3521133"/>
            <a:ext cx="1027081" cy="1027081"/>
          </a:xfrm>
          <a:prstGeom prst="rect">
            <a:avLst/>
          </a:prstGeom>
        </p:spPr>
      </p:pic>
      <p:sp>
        <p:nvSpPr>
          <p:cNvPr id="3" name="文本框 2">
            <a:hlinkClick r:id="rId2" action="ppaction://hlinksldjump"/>
            <a:extLst>
              <a:ext uri="{FF2B5EF4-FFF2-40B4-BE49-F238E27FC236}">
                <a16:creationId xmlns:a16="http://schemas.microsoft.com/office/drawing/2014/main" id="{38A542B8-D34B-46DF-B66A-3258075F7EB9}"/>
              </a:ext>
            </a:extLst>
          </p:cNvPr>
          <p:cNvSpPr txBox="1"/>
          <p:nvPr/>
        </p:nvSpPr>
        <p:spPr>
          <a:xfrm>
            <a:off x="1406773" y="4283019"/>
            <a:ext cx="2301285" cy="1077218"/>
          </a:xfrm>
          <a:prstGeom prst="rect">
            <a:avLst/>
          </a:prstGeom>
          <a:noFill/>
        </p:spPr>
        <p:txBody>
          <a:bodyPr wrap="square" rtlCol="0">
            <a:spAutoFit/>
          </a:bodyPr>
          <a:lstStyle/>
          <a:p>
            <a:r>
              <a:rPr lang="zh-CN" altLang="en-US" sz="3200" b="1" dirty="0"/>
              <a:t>用类封装的</a:t>
            </a:r>
            <a:endParaRPr lang="en-US" altLang="zh-CN" sz="3200" b="1" dirty="0"/>
          </a:p>
          <a:p>
            <a:r>
              <a:rPr lang="zh-CN" altLang="en-US" sz="3200" b="1" dirty="0"/>
              <a:t>数据和操作</a:t>
            </a:r>
          </a:p>
        </p:txBody>
      </p:sp>
      <p:sp>
        <p:nvSpPr>
          <p:cNvPr id="4" name="文本框 3">
            <a:hlinkClick r:id="rId4" action="ppaction://hlinksldjump"/>
            <a:extLst>
              <a:ext uri="{FF2B5EF4-FFF2-40B4-BE49-F238E27FC236}">
                <a16:creationId xmlns:a16="http://schemas.microsoft.com/office/drawing/2014/main" id="{1216F025-0CD4-4A49-9D68-10708E88DD1B}"/>
              </a:ext>
            </a:extLst>
          </p:cNvPr>
          <p:cNvSpPr txBox="1"/>
          <p:nvPr/>
        </p:nvSpPr>
        <p:spPr>
          <a:xfrm>
            <a:off x="4926063" y="5247018"/>
            <a:ext cx="2646878" cy="1569660"/>
          </a:xfrm>
          <a:prstGeom prst="rect">
            <a:avLst/>
          </a:prstGeom>
          <a:noFill/>
        </p:spPr>
        <p:txBody>
          <a:bodyPr wrap="none" rtlCol="0">
            <a:spAutoFit/>
          </a:bodyPr>
          <a:lstStyle/>
          <a:p>
            <a:r>
              <a:rPr lang="zh-CN" altLang="en-US" sz="3200" b="1" dirty="0"/>
              <a:t>各种对象之间</a:t>
            </a:r>
            <a:endParaRPr lang="en-US" altLang="zh-CN" sz="3200" b="1" dirty="0"/>
          </a:p>
          <a:p>
            <a:r>
              <a:rPr lang="zh-CN" altLang="en-US" sz="3200" b="1" dirty="0"/>
              <a:t>相互联系</a:t>
            </a:r>
            <a:endParaRPr lang="en-US" altLang="zh-CN" sz="3200" b="1" dirty="0"/>
          </a:p>
          <a:p>
            <a:r>
              <a:rPr lang="zh-CN" altLang="en-US" sz="3200" b="1" dirty="0"/>
              <a:t>构成整个程序</a:t>
            </a:r>
          </a:p>
        </p:txBody>
      </p:sp>
      <p:sp>
        <p:nvSpPr>
          <p:cNvPr id="6" name="文本框 5">
            <a:hlinkClick r:id="rId6" action="ppaction://hlinksldjump"/>
            <a:extLst>
              <a:ext uri="{FF2B5EF4-FFF2-40B4-BE49-F238E27FC236}">
                <a16:creationId xmlns:a16="http://schemas.microsoft.com/office/drawing/2014/main" id="{E0F3CB5F-24DE-4D86-928D-2B48F602B2F3}"/>
              </a:ext>
            </a:extLst>
          </p:cNvPr>
          <p:cNvSpPr txBox="1"/>
          <p:nvPr/>
        </p:nvSpPr>
        <p:spPr>
          <a:xfrm>
            <a:off x="8934596" y="3457059"/>
            <a:ext cx="2646878" cy="1077218"/>
          </a:xfrm>
          <a:prstGeom prst="rect">
            <a:avLst/>
          </a:prstGeom>
          <a:noFill/>
        </p:spPr>
        <p:txBody>
          <a:bodyPr wrap="none" rtlCol="0">
            <a:spAutoFit/>
          </a:bodyPr>
          <a:lstStyle/>
          <a:p>
            <a:r>
              <a:rPr lang="zh-CN" altLang="en-US" sz="3200" b="1" dirty="0"/>
              <a:t>开启你的脑洞</a:t>
            </a:r>
            <a:endParaRPr lang="en-US" altLang="zh-CN" sz="3200" b="1" dirty="0"/>
          </a:p>
          <a:p>
            <a:r>
              <a:rPr lang="zh-CN" altLang="en-US" sz="3200" b="1" dirty="0"/>
              <a:t>进行升级改进</a:t>
            </a:r>
          </a:p>
        </p:txBody>
      </p:sp>
    </p:spTree>
    <p:extLst>
      <p:ext uri="{BB962C8B-B14F-4D97-AF65-F5344CB8AC3E}">
        <p14:creationId xmlns:p14="http://schemas.microsoft.com/office/powerpoint/2010/main" val="3460106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6"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FF8"/>
        </a:solid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A9CC66B4-ACFB-408A-9F56-3135D26761F0}"/>
              </a:ext>
            </a:extLst>
          </p:cNvPr>
          <p:cNvSpPr txBox="1"/>
          <p:nvPr/>
        </p:nvSpPr>
        <p:spPr>
          <a:xfrm>
            <a:off x="238351" y="178094"/>
            <a:ext cx="2954655" cy="584775"/>
          </a:xfrm>
          <a:prstGeom prst="rect">
            <a:avLst/>
          </a:prstGeom>
          <a:noFill/>
        </p:spPr>
        <p:txBody>
          <a:bodyPr wrap="none" rtlCol="0">
            <a:spAutoFit/>
          </a:bodyPr>
          <a:lstStyle/>
          <a:p>
            <a:r>
              <a:rPr lang="zh-CN" altLang="en-US" sz="3200" b="1" dirty="0"/>
              <a:t>定义类</a:t>
            </a:r>
            <a:r>
              <a:rPr lang="zh-CN" altLang="en-US" sz="2000" dirty="0"/>
              <a:t>（打造零件）</a:t>
            </a:r>
          </a:p>
        </p:txBody>
      </p:sp>
      <p:sp>
        <p:nvSpPr>
          <p:cNvPr id="4" name="文本框 3">
            <a:extLst>
              <a:ext uri="{FF2B5EF4-FFF2-40B4-BE49-F238E27FC236}">
                <a16:creationId xmlns:a16="http://schemas.microsoft.com/office/drawing/2014/main" id="{96E039F9-C679-4B67-9BB8-5A13B6EDA5DE}"/>
              </a:ext>
            </a:extLst>
          </p:cNvPr>
          <p:cNvSpPr txBox="1"/>
          <p:nvPr/>
        </p:nvSpPr>
        <p:spPr>
          <a:xfrm>
            <a:off x="1715679" y="1452042"/>
            <a:ext cx="8494633" cy="461665"/>
          </a:xfrm>
          <a:prstGeom prst="rect">
            <a:avLst/>
          </a:prstGeom>
          <a:noFill/>
        </p:spPr>
        <p:txBody>
          <a:bodyPr wrap="none" rtlCol="0">
            <a:spAutoFit/>
          </a:bodyPr>
          <a:lstStyle/>
          <a:p>
            <a:r>
              <a:rPr lang="zh-CN" altLang="en-US" sz="2400" dirty="0"/>
              <a:t>根据游戏需求定义各种类，充分发挥封装，继承，多态的作用</a:t>
            </a:r>
          </a:p>
        </p:txBody>
      </p:sp>
      <p:sp>
        <p:nvSpPr>
          <p:cNvPr id="5" name="文本框 4">
            <a:extLst>
              <a:ext uri="{FF2B5EF4-FFF2-40B4-BE49-F238E27FC236}">
                <a16:creationId xmlns:a16="http://schemas.microsoft.com/office/drawing/2014/main" id="{6C05512A-0E67-4140-98EF-42D02334B383}"/>
              </a:ext>
            </a:extLst>
          </p:cNvPr>
          <p:cNvSpPr txBox="1"/>
          <p:nvPr/>
        </p:nvSpPr>
        <p:spPr>
          <a:xfrm>
            <a:off x="1715679" y="1996548"/>
            <a:ext cx="5032147" cy="369332"/>
          </a:xfrm>
          <a:prstGeom prst="rect">
            <a:avLst/>
          </a:prstGeom>
          <a:noFill/>
        </p:spPr>
        <p:txBody>
          <a:bodyPr wrap="none" rtlCol="0">
            <a:spAutoFit/>
          </a:bodyPr>
          <a:lstStyle/>
          <a:p>
            <a:r>
              <a:rPr lang="zh-CN" altLang="en-US" dirty="0"/>
              <a:t>举个栗子：一个角色扮演游戏定义类的基本思路</a:t>
            </a:r>
          </a:p>
        </p:txBody>
      </p:sp>
      <p:sp>
        <p:nvSpPr>
          <p:cNvPr id="7" name="矩形: 圆角 6">
            <a:extLst>
              <a:ext uri="{FF2B5EF4-FFF2-40B4-BE49-F238E27FC236}">
                <a16:creationId xmlns:a16="http://schemas.microsoft.com/office/drawing/2014/main" id="{7FE0081A-44B3-4466-8C66-775B4C5DDC15}"/>
              </a:ext>
            </a:extLst>
          </p:cNvPr>
          <p:cNvSpPr/>
          <p:nvPr/>
        </p:nvSpPr>
        <p:spPr>
          <a:xfrm>
            <a:off x="2554666" y="3224281"/>
            <a:ext cx="1102936" cy="59388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角色类</a:t>
            </a:r>
            <a:endParaRPr lang="en-US" altLang="zh-CN" dirty="0"/>
          </a:p>
        </p:txBody>
      </p:sp>
      <p:sp>
        <p:nvSpPr>
          <p:cNvPr id="9" name="矩形: 圆角 8">
            <a:extLst>
              <a:ext uri="{FF2B5EF4-FFF2-40B4-BE49-F238E27FC236}">
                <a16:creationId xmlns:a16="http://schemas.microsoft.com/office/drawing/2014/main" id="{480937FE-3392-4664-B858-2BF7C0EE2BDF}"/>
              </a:ext>
            </a:extLst>
          </p:cNvPr>
          <p:cNvSpPr/>
          <p:nvPr/>
        </p:nvSpPr>
        <p:spPr>
          <a:xfrm>
            <a:off x="4682285" y="3224281"/>
            <a:ext cx="1102936" cy="59388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武器类</a:t>
            </a:r>
            <a:endParaRPr lang="en-US" altLang="zh-CN" dirty="0"/>
          </a:p>
        </p:txBody>
      </p:sp>
      <p:sp>
        <p:nvSpPr>
          <p:cNvPr id="10" name="矩形: 圆角 9">
            <a:extLst>
              <a:ext uri="{FF2B5EF4-FFF2-40B4-BE49-F238E27FC236}">
                <a16:creationId xmlns:a16="http://schemas.microsoft.com/office/drawing/2014/main" id="{AA268645-AF25-43D7-B5A5-8601FB143165}"/>
              </a:ext>
            </a:extLst>
          </p:cNvPr>
          <p:cNvSpPr/>
          <p:nvPr/>
        </p:nvSpPr>
        <p:spPr>
          <a:xfrm>
            <a:off x="6791371" y="3224281"/>
            <a:ext cx="1102936" cy="59388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盔甲类</a:t>
            </a:r>
            <a:endParaRPr lang="en-US" altLang="zh-CN" dirty="0"/>
          </a:p>
        </p:txBody>
      </p:sp>
      <p:sp>
        <p:nvSpPr>
          <p:cNvPr id="12" name="矩形: 圆角 11">
            <a:extLst>
              <a:ext uri="{FF2B5EF4-FFF2-40B4-BE49-F238E27FC236}">
                <a16:creationId xmlns:a16="http://schemas.microsoft.com/office/drawing/2014/main" id="{B661E974-2E3E-4F33-A796-3E055E533710}"/>
              </a:ext>
            </a:extLst>
          </p:cNvPr>
          <p:cNvSpPr/>
          <p:nvPr/>
        </p:nvSpPr>
        <p:spPr>
          <a:xfrm>
            <a:off x="8900457" y="3224281"/>
            <a:ext cx="1102936" cy="59388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商店类</a:t>
            </a:r>
            <a:endParaRPr lang="en-US" altLang="zh-CN" dirty="0"/>
          </a:p>
        </p:txBody>
      </p:sp>
      <p:sp>
        <p:nvSpPr>
          <p:cNvPr id="14" name="文本框 13">
            <a:extLst>
              <a:ext uri="{FF2B5EF4-FFF2-40B4-BE49-F238E27FC236}">
                <a16:creationId xmlns:a16="http://schemas.microsoft.com/office/drawing/2014/main" id="{DCFA09E1-B681-4126-9537-B795BD2ADBBE}"/>
              </a:ext>
            </a:extLst>
          </p:cNvPr>
          <p:cNvSpPr txBox="1"/>
          <p:nvPr/>
        </p:nvSpPr>
        <p:spPr>
          <a:xfrm>
            <a:off x="2067538" y="2610728"/>
            <a:ext cx="2896947" cy="369332"/>
          </a:xfrm>
          <a:prstGeom prst="rect">
            <a:avLst/>
          </a:prstGeom>
          <a:noFill/>
        </p:spPr>
        <p:txBody>
          <a:bodyPr wrap="none" rtlCol="0">
            <a:spAutoFit/>
          </a:bodyPr>
          <a:lstStyle/>
          <a:p>
            <a:r>
              <a:rPr lang="en-US" altLang="zh-CN" dirty="0"/>
              <a:t>1.</a:t>
            </a:r>
            <a:r>
              <a:rPr lang="zh-CN" altLang="en-US" dirty="0"/>
              <a:t>先抽象出游戏的几种元素</a:t>
            </a:r>
          </a:p>
        </p:txBody>
      </p:sp>
      <p:sp>
        <p:nvSpPr>
          <p:cNvPr id="15" name="文本框 14">
            <a:extLst>
              <a:ext uri="{FF2B5EF4-FFF2-40B4-BE49-F238E27FC236}">
                <a16:creationId xmlns:a16="http://schemas.microsoft.com/office/drawing/2014/main" id="{66D47A22-D8E2-4605-AC7E-C4EA1AE94164}"/>
              </a:ext>
            </a:extLst>
          </p:cNvPr>
          <p:cNvSpPr txBox="1"/>
          <p:nvPr/>
        </p:nvSpPr>
        <p:spPr>
          <a:xfrm>
            <a:off x="2067538" y="4685483"/>
            <a:ext cx="4051109" cy="369332"/>
          </a:xfrm>
          <a:prstGeom prst="rect">
            <a:avLst/>
          </a:prstGeom>
          <a:noFill/>
        </p:spPr>
        <p:txBody>
          <a:bodyPr wrap="none" rtlCol="0">
            <a:spAutoFit/>
          </a:bodyPr>
          <a:lstStyle/>
          <a:p>
            <a:r>
              <a:rPr lang="en-US" altLang="zh-CN" dirty="0"/>
              <a:t>2.</a:t>
            </a:r>
            <a:r>
              <a:rPr lang="zh-CN" altLang="en-US" dirty="0"/>
              <a:t>利用继承将四种元素再细分，例如：</a:t>
            </a:r>
            <a:endParaRPr lang="en-US" altLang="zh-CN" dirty="0"/>
          </a:p>
        </p:txBody>
      </p:sp>
      <p:sp>
        <p:nvSpPr>
          <p:cNvPr id="16" name="矩形: 圆角 15">
            <a:extLst>
              <a:ext uri="{FF2B5EF4-FFF2-40B4-BE49-F238E27FC236}">
                <a16:creationId xmlns:a16="http://schemas.microsoft.com/office/drawing/2014/main" id="{ABFC4AB8-4EB3-4134-A1B3-AA76F3F6BD2F}"/>
              </a:ext>
            </a:extLst>
          </p:cNvPr>
          <p:cNvSpPr/>
          <p:nvPr/>
        </p:nvSpPr>
        <p:spPr>
          <a:xfrm>
            <a:off x="6334224" y="4685483"/>
            <a:ext cx="1006150" cy="36933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角色类</a:t>
            </a:r>
          </a:p>
        </p:txBody>
      </p:sp>
      <p:sp>
        <p:nvSpPr>
          <p:cNvPr id="17" name="矩形: 圆角 16">
            <a:extLst>
              <a:ext uri="{FF2B5EF4-FFF2-40B4-BE49-F238E27FC236}">
                <a16:creationId xmlns:a16="http://schemas.microsoft.com/office/drawing/2014/main" id="{C57C4D50-EFA8-4246-AF8D-1E5C2885C76D}"/>
              </a:ext>
            </a:extLst>
          </p:cNvPr>
          <p:cNvSpPr/>
          <p:nvPr/>
        </p:nvSpPr>
        <p:spPr>
          <a:xfrm>
            <a:off x="7672526" y="4205327"/>
            <a:ext cx="1006150" cy="36933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战士类</a:t>
            </a:r>
          </a:p>
        </p:txBody>
      </p:sp>
      <p:sp>
        <p:nvSpPr>
          <p:cNvPr id="18" name="矩形: 圆角 17">
            <a:extLst>
              <a:ext uri="{FF2B5EF4-FFF2-40B4-BE49-F238E27FC236}">
                <a16:creationId xmlns:a16="http://schemas.microsoft.com/office/drawing/2014/main" id="{8FA67E1D-7682-410B-A440-A46541A5FEA5}"/>
              </a:ext>
            </a:extLst>
          </p:cNvPr>
          <p:cNvSpPr/>
          <p:nvPr/>
        </p:nvSpPr>
        <p:spPr>
          <a:xfrm>
            <a:off x="7672526" y="4688342"/>
            <a:ext cx="1006150" cy="36933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法师类</a:t>
            </a:r>
          </a:p>
        </p:txBody>
      </p:sp>
      <p:sp>
        <p:nvSpPr>
          <p:cNvPr id="19" name="矩形: 圆角 18">
            <a:extLst>
              <a:ext uri="{FF2B5EF4-FFF2-40B4-BE49-F238E27FC236}">
                <a16:creationId xmlns:a16="http://schemas.microsoft.com/office/drawing/2014/main" id="{3E400A48-C09C-4295-B247-B80BE9FB1BAC}"/>
              </a:ext>
            </a:extLst>
          </p:cNvPr>
          <p:cNvSpPr/>
          <p:nvPr/>
        </p:nvSpPr>
        <p:spPr>
          <a:xfrm>
            <a:off x="7672526" y="5171605"/>
            <a:ext cx="1006150" cy="36933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妖怪类</a:t>
            </a:r>
          </a:p>
        </p:txBody>
      </p:sp>
      <p:cxnSp>
        <p:nvCxnSpPr>
          <p:cNvPr id="21" name="直接连接符 20">
            <a:extLst>
              <a:ext uri="{FF2B5EF4-FFF2-40B4-BE49-F238E27FC236}">
                <a16:creationId xmlns:a16="http://schemas.microsoft.com/office/drawing/2014/main" id="{B9AD618E-4A38-49A2-9639-57EC0BF8979F}"/>
              </a:ext>
            </a:extLst>
          </p:cNvPr>
          <p:cNvCxnSpPr>
            <a:cxnSpLocks/>
          </p:cNvCxnSpPr>
          <p:nvPr/>
        </p:nvCxnSpPr>
        <p:spPr>
          <a:xfrm>
            <a:off x="7496559" y="4389993"/>
            <a:ext cx="0" cy="966278"/>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A7BDCF67-3173-44DA-8720-DE08095D6067}"/>
              </a:ext>
            </a:extLst>
          </p:cNvPr>
          <p:cNvCxnSpPr>
            <a:stCxn id="16" idx="3"/>
          </p:cNvCxnSpPr>
          <p:nvPr/>
        </p:nvCxnSpPr>
        <p:spPr>
          <a:xfrm>
            <a:off x="7340374" y="4870149"/>
            <a:ext cx="15618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05FB6653-2979-4B4C-939A-7E87A324BEAA}"/>
              </a:ext>
            </a:extLst>
          </p:cNvPr>
          <p:cNvCxnSpPr>
            <a:endCxn id="17" idx="1"/>
          </p:cNvCxnSpPr>
          <p:nvPr/>
        </p:nvCxnSpPr>
        <p:spPr>
          <a:xfrm>
            <a:off x="7496559" y="4389993"/>
            <a:ext cx="17596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EB487F07-6D8A-48FF-AE82-AD91DC74BE09}"/>
              </a:ext>
            </a:extLst>
          </p:cNvPr>
          <p:cNvCxnSpPr>
            <a:endCxn id="18" idx="1"/>
          </p:cNvCxnSpPr>
          <p:nvPr/>
        </p:nvCxnSpPr>
        <p:spPr>
          <a:xfrm>
            <a:off x="7496559" y="4870149"/>
            <a:ext cx="175967" cy="2859"/>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2167CA05-87E4-4215-80BD-867CA51451C3}"/>
              </a:ext>
            </a:extLst>
          </p:cNvPr>
          <p:cNvCxnSpPr>
            <a:endCxn id="19" idx="1"/>
          </p:cNvCxnSpPr>
          <p:nvPr/>
        </p:nvCxnSpPr>
        <p:spPr>
          <a:xfrm>
            <a:off x="7496559" y="5356271"/>
            <a:ext cx="175967" cy="0"/>
          </a:xfrm>
          <a:prstGeom prst="line">
            <a:avLst/>
          </a:prstGeom>
        </p:spPr>
        <p:style>
          <a:lnRef idx="1">
            <a:schemeClr val="accent1"/>
          </a:lnRef>
          <a:fillRef idx="0">
            <a:schemeClr val="accent1"/>
          </a:fillRef>
          <a:effectRef idx="0">
            <a:schemeClr val="accent1"/>
          </a:effectRef>
          <a:fontRef idx="minor">
            <a:schemeClr val="tx1"/>
          </a:fontRef>
        </p:style>
      </p:cxnSp>
      <p:sp>
        <p:nvSpPr>
          <p:cNvPr id="34" name="文本框 33">
            <a:extLst>
              <a:ext uri="{FF2B5EF4-FFF2-40B4-BE49-F238E27FC236}">
                <a16:creationId xmlns:a16="http://schemas.microsoft.com/office/drawing/2014/main" id="{7C38B3D0-8A1C-415C-AA19-8DCDE3E0733B}"/>
              </a:ext>
            </a:extLst>
          </p:cNvPr>
          <p:cNvSpPr txBox="1"/>
          <p:nvPr/>
        </p:nvSpPr>
        <p:spPr>
          <a:xfrm>
            <a:off x="2067538" y="5956916"/>
            <a:ext cx="8206093" cy="646331"/>
          </a:xfrm>
          <a:prstGeom prst="rect">
            <a:avLst/>
          </a:prstGeom>
          <a:noFill/>
        </p:spPr>
        <p:txBody>
          <a:bodyPr wrap="none" rtlCol="0">
            <a:spAutoFit/>
          </a:bodyPr>
          <a:lstStyle/>
          <a:p>
            <a:r>
              <a:rPr lang="en-US" altLang="zh-CN" dirty="0"/>
              <a:t>3.</a:t>
            </a:r>
            <a:r>
              <a:rPr lang="zh-CN" altLang="en-US" dirty="0"/>
              <a:t>定义类时尽量用成员函数修改成员数据，成员函数作为与其它对象交流的窗口</a:t>
            </a:r>
            <a:endParaRPr lang="en-US" altLang="zh-CN" dirty="0"/>
          </a:p>
          <a:p>
            <a:r>
              <a:rPr lang="en-US" altLang="zh-CN" dirty="0"/>
              <a:t>   </a:t>
            </a:r>
            <a:r>
              <a:rPr lang="zh-CN" altLang="en-US" dirty="0">
                <a:solidFill>
                  <a:schemeClr val="accent1"/>
                </a:solidFill>
              </a:rPr>
              <a:t>保证各个对象具有一定的独立性又相互联系</a:t>
            </a:r>
          </a:p>
        </p:txBody>
      </p:sp>
      <p:pic>
        <p:nvPicPr>
          <p:cNvPr id="36" name="图片 35">
            <a:hlinkClick r:id="rId2"/>
            <a:extLst>
              <a:ext uri="{FF2B5EF4-FFF2-40B4-BE49-F238E27FC236}">
                <a16:creationId xmlns:a16="http://schemas.microsoft.com/office/drawing/2014/main" id="{F4E57795-392A-4D32-8825-42DE3959A54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124462" y="4928821"/>
            <a:ext cx="2061426" cy="1880021"/>
          </a:xfrm>
          <a:prstGeom prst="rect">
            <a:avLst/>
          </a:prstGeom>
        </p:spPr>
      </p:pic>
      <p:pic>
        <p:nvPicPr>
          <p:cNvPr id="37" name="图形 36" descr="线箭头左旋">
            <a:hlinkClick r:id="rId4" action="ppaction://hlinksldjump"/>
            <a:extLst>
              <a:ext uri="{FF2B5EF4-FFF2-40B4-BE49-F238E27FC236}">
                <a16:creationId xmlns:a16="http://schemas.microsoft.com/office/drawing/2014/main" id="{0290B39E-1F78-41D3-93D2-8B19BA55CD4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0" y="6254232"/>
            <a:ext cx="554610" cy="554610"/>
          </a:xfrm>
          <a:prstGeom prst="rect">
            <a:avLst/>
          </a:prstGeom>
        </p:spPr>
      </p:pic>
    </p:spTree>
    <p:extLst>
      <p:ext uri="{BB962C8B-B14F-4D97-AF65-F5344CB8AC3E}">
        <p14:creationId xmlns:p14="http://schemas.microsoft.com/office/powerpoint/2010/main" val="3996870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wipe(down)">
                                      <p:cBhvr>
                                        <p:cTn id="7" dur="500"/>
                                        <p:tgtEl>
                                          <p:spTgt spid="36"/>
                                        </p:tgtEl>
                                      </p:cBhvr>
                                    </p:animEffect>
                                  </p:childTnLst>
                                </p:cTn>
                              </p:par>
                              <p:par>
                                <p:cTn id="8" presetID="1"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fade">
                                      <p:cBhvr>
                                        <p:cTn id="26" dur="500"/>
                                        <p:tgtEl>
                                          <p:spTgt spid="14"/>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fade">
                                      <p:cBhvr>
                                        <p:cTn id="29" dur="500"/>
                                        <p:tgtEl>
                                          <p:spTgt spid="15"/>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fade">
                                      <p:cBhvr>
                                        <p:cTn id="32" dur="500"/>
                                        <p:tgtEl>
                                          <p:spTgt spid="16"/>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7"/>
                                        </p:tgtEl>
                                        <p:attrNameLst>
                                          <p:attrName>style.visibility</p:attrName>
                                        </p:attrNameLst>
                                      </p:cBhvr>
                                      <p:to>
                                        <p:strVal val="visible"/>
                                      </p:to>
                                    </p:set>
                                    <p:animEffect transition="in" filter="fade">
                                      <p:cBhvr>
                                        <p:cTn id="35" dur="500"/>
                                        <p:tgtEl>
                                          <p:spTgt spid="17"/>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8"/>
                                        </p:tgtEl>
                                        <p:attrNameLst>
                                          <p:attrName>style.visibility</p:attrName>
                                        </p:attrNameLst>
                                      </p:cBhvr>
                                      <p:to>
                                        <p:strVal val="visible"/>
                                      </p:to>
                                    </p:set>
                                    <p:animEffect transition="in" filter="fade">
                                      <p:cBhvr>
                                        <p:cTn id="38" dur="500"/>
                                        <p:tgtEl>
                                          <p:spTgt spid="18"/>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9"/>
                                        </p:tgtEl>
                                        <p:attrNameLst>
                                          <p:attrName>style.visibility</p:attrName>
                                        </p:attrNameLst>
                                      </p:cBhvr>
                                      <p:to>
                                        <p:strVal val="visible"/>
                                      </p:to>
                                    </p:set>
                                    <p:animEffect transition="in" filter="fade">
                                      <p:cBhvr>
                                        <p:cTn id="41" dur="500"/>
                                        <p:tgtEl>
                                          <p:spTgt spid="19"/>
                                        </p:tgtEl>
                                      </p:cBhvr>
                                    </p:animEffect>
                                  </p:childTnLst>
                                </p:cTn>
                              </p:par>
                              <p:par>
                                <p:cTn id="42" presetID="10" presetClass="entr" presetSubtype="0" fill="hold" nodeType="withEffect">
                                  <p:stCondLst>
                                    <p:cond delay="0"/>
                                  </p:stCondLst>
                                  <p:childTnLst>
                                    <p:set>
                                      <p:cBhvr>
                                        <p:cTn id="43" dur="1" fill="hold">
                                          <p:stCondLst>
                                            <p:cond delay="0"/>
                                          </p:stCondLst>
                                        </p:cTn>
                                        <p:tgtEl>
                                          <p:spTgt spid="21"/>
                                        </p:tgtEl>
                                        <p:attrNameLst>
                                          <p:attrName>style.visibility</p:attrName>
                                        </p:attrNameLst>
                                      </p:cBhvr>
                                      <p:to>
                                        <p:strVal val="visible"/>
                                      </p:to>
                                    </p:set>
                                    <p:animEffect transition="in" filter="fade">
                                      <p:cBhvr>
                                        <p:cTn id="44" dur="500"/>
                                        <p:tgtEl>
                                          <p:spTgt spid="21"/>
                                        </p:tgtEl>
                                      </p:cBhvr>
                                    </p:animEffect>
                                  </p:childTnLst>
                                </p:cTn>
                              </p:par>
                              <p:par>
                                <p:cTn id="45" presetID="10" presetClass="entr" presetSubtype="0" fill="hold" nodeType="withEffect">
                                  <p:stCondLst>
                                    <p:cond delay="0"/>
                                  </p:stCondLst>
                                  <p:childTnLst>
                                    <p:set>
                                      <p:cBhvr>
                                        <p:cTn id="46" dur="1" fill="hold">
                                          <p:stCondLst>
                                            <p:cond delay="0"/>
                                          </p:stCondLst>
                                        </p:cTn>
                                        <p:tgtEl>
                                          <p:spTgt spid="23"/>
                                        </p:tgtEl>
                                        <p:attrNameLst>
                                          <p:attrName>style.visibility</p:attrName>
                                        </p:attrNameLst>
                                      </p:cBhvr>
                                      <p:to>
                                        <p:strVal val="visible"/>
                                      </p:to>
                                    </p:set>
                                    <p:animEffect transition="in" filter="fade">
                                      <p:cBhvr>
                                        <p:cTn id="47" dur="500"/>
                                        <p:tgtEl>
                                          <p:spTgt spid="23"/>
                                        </p:tgtEl>
                                      </p:cBhvr>
                                    </p:animEffect>
                                  </p:childTnLst>
                                </p:cTn>
                              </p:par>
                              <p:par>
                                <p:cTn id="48" presetID="10" presetClass="entr" presetSubtype="0" fill="hold" nodeType="withEffect">
                                  <p:stCondLst>
                                    <p:cond delay="0"/>
                                  </p:stCondLst>
                                  <p:childTnLst>
                                    <p:set>
                                      <p:cBhvr>
                                        <p:cTn id="49" dur="1" fill="hold">
                                          <p:stCondLst>
                                            <p:cond delay="0"/>
                                          </p:stCondLst>
                                        </p:cTn>
                                        <p:tgtEl>
                                          <p:spTgt spid="25"/>
                                        </p:tgtEl>
                                        <p:attrNameLst>
                                          <p:attrName>style.visibility</p:attrName>
                                        </p:attrNameLst>
                                      </p:cBhvr>
                                      <p:to>
                                        <p:strVal val="visible"/>
                                      </p:to>
                                    </p:set>
                                    <p:animEffect transition="in" filter="fade">
                                      <p:cBhvr>
                                        <p:cTn id="50" dur="500"/>
                                        <p:tgtEl>
                                          <p:spTgt spid="25"/>
                                        </p:tgtEl>
                                      </p:cBhvr>
                                    </p:animEffect>
                                  </p:childTnLst>
                                </p:cTn>
                              </p:par>
                              <p:par>
                                <p:cTn id="51" presetID="10" presetClass="entr" presetSubtype="0" fill="hold" nodeType="withEffect">
                                  <p:stCondLst>
                                    <p:cond delay="0"/>
                                  </p:stCondLst>
                                  <p:childTnLst>
                                    <p:set>
                                      <p:cBhvr>
                                        <p:cTn id="52" dur="1" fill="hold">
                                          <p:stCondLst>
                                            <p:cond delay="0"/>
                                          </p:stCondLst>
                                        </p:cTn>
                                        <p:tgtEl>
                                          <p:spTgt spid="31"/>
                                        </p:tgtEl>
                                        <p:attrNameLst>
                                          <p:attrName>style.visibility</p:attrName>
                                        </p:attrNameLst>
                                      </p:cBhvr>
                                      <p:to>
                                        <p:strVal val="visible"/>
                                      </p:to>
                                    </p:set>
                                    <p:animEffect transition="in" filter="fade">
                                      <p:cBhvr>
                                        <p:cTn id="53" dur="500"/>
                                        <p:tgtEl>
                                          <p:spTgt spid="31"/>
                                        </p:tgtEl>
                                      </p:cBhvr>
                                    </p:animEffect>
                                  </p:childTnLst>
                                </p:cTn>
                              </p:par>
                              <p:par>
                                <p:cTn id="54" presetID="10" presetClass="entr" presetSubtype="0" fill="hold" nodeType="withEffect">
                                  <p:stCondLst>
                                    <p:cond delay="0"/>
                                  </p:stCondLst>
                                  <p:childTnLst>
                                    <p:set>
                                      <p:cBhvr>
                                        <p:cTn id="55" dur="1" fill="hold">
                                          <p:stCondLst>
                                            <p:cond delay="0"/>
                                          </p:stCondLst>
                                        </p:cTn>
                                        <p:tgtEl>
                                          <p:spTgt spid="33"/>
                                        </p:tgtEl>
                                        <p:attrNameLst>
                                          <p:attrName>style.visibility</p:attrName>
                                        </p:attrNameLst>
                                      </p:cBhvr>
                                      <p:to>
                                        <p:strVal val="visible"/>
                                      </p:to>
                                    </p:set>
                                    <p:animEffect transition="in" filter="fade">
                                      <p:cBhvr>
                                        <p:cTn id="56" dur="500"/>
                                        <p:tgtEl>
                                          <p:spTgt spid="33"/>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34"/>
                                        </p:tgtEl>
                                        <p:attrNameLst>
                                          <p:attrName>style.visibility</p:attrName>
                                        </p:attrNameLst>
                                      </p:cBhvr>
                                      <p:to>
                                        <p:strVal val="visible"/>
                                      </p:to>
                                    </p:set>
                                    <p:animEffect transition="in" filter="fade">
                                      <p:cBhvr>
                                        <p:cTn id="59"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animBg="1"/>
      <p:bldP spid="9" grpId="0" animBg="1"/>
      <p:bldP spid="10" grpId="0" animBg="1"/>
      <p:bldP spid="12" grpId="0" animBg="1"/>
      <p:bldP spid="14" grpId="0"/>
      <p:bldP spid="15" grpId="0"/>
      <p:bldP spid="16" grpId="0" animBg="1"/>
      <p:bldP spid="17" grpId="0" animBg="1"/>
      <p:bldP spid="18" grpId="0" animBg="1"/>
      <p:bldP spid="19" grpId="0" animBg="1"/>
      <p:bldP spid="34" grpId="0"/>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2732</TotalTime>
  <Words>3043</Words>
  <Application>Microsoft Office PowerPoint</Application>
  <PresentationFormat>宽屏</PresentationFormat>
  <Paragraphs>323</Paragraphs>
  <Slides>26</Slides>
  <Notes>1</Notes>
  <HiddenSlides>0</HiddenSlides>
  <MMClips>0</MMClips>
  <ScaleCrop>false</ScaleCrop>
  <HeadingPairs>
    <vt:vector size="6" baseType="variant">
      <vt:variant>
        <vt:lpstr>已用的字体</vt:lpstr>
      </vt:variant>
      <vt:variant>
        <vt:i4>9</vt:i4>
      </vt:variant>
      <vt:variant>
        <vt:lpstr>主题</vt:lpstr>
      </vt:variant>
      <vt:variant>
        <vt:i4>2</vt:i4>
      </vt:variant>
      <vt:variant>
        <vt:lpstr>幻灯片标题</vt:lpstr>
      </vt:variant>
      <vt:variant>
        <vt:i4>26</vt:i4>
      </vt:variant>
    </vt:vector>
  </HeadingPairs>
  <TitlesOfParts>
    <vt:vector size="37" baseType="lpstr">
      <vt:lpstr>等线</vt:lpstr>
      <vt:lpstr>等线 Light</vt:lpstr>
      <vt:lpstr>微软雅黑</vt:lpstr>
      <vt:lpstr>新宋体</vt:lpstr>
      <vt:lpstr>Aller Display</vt:lpstr>
      <vt:lpstr>Arial</vt:lpstr>
      <vt:lpstr>Calibri</vt:lpstr>
      <vt:lpstr>Calibri Light</vt:lpstr>
      <vt:lpstr>Comic Sans MS</vt:lpstr>
      <vt:lpstr>Office 主题​​</vt:lpstr>
      <vt:lpstr>Office 主题</vt:lpstr>
      <vt:lpstr>PowerPoint 演示文稿</vt:lpstr>
      <vt:lpstr>C语言的设计思路</vt:lpstr>
      <vt:lpstr>PowerPoint 演示文稿</vt:lpstr>
      <vt:lpstr>PowerPoint 演示文稿</vt:lpstr>
      <vt:lpstr>PowerPoint 演示文稿</vt:lpstr>
      <vt:lpstr>PowerPoint 演示文稿</vt:lpstr>
      <vt:lpstr>PowerPoint 演示文稿</vt:lpstr>
      <vt:lpstr>C++的设计思路</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游戏思路分享</dc:title>
  <dc:creator>zhu rongguang</dc:creator>
  <cp:lastModifiedBy>zhu rongguang</cp:lastModifiedBy>
  <cp:revision>211</cp:revision>
  <dcterms:created xsi:type="dcterms:W3CDTF">2020-04-19T23:31:27Z</dcterms:created>
  <dcterms:modified xsi:type="dcterms:W3CDTF">2020-04-27T06:26:39Z</dcterms:modified>
</cp:coreProperties>
</file>